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3"/>
  </p:notesMasterIdLst>
  <p:handoutMasterIdLst>
    <p:handoutMasterId r:id="rId24"/>
  </p:handoutMasterIdLst>
  <p:sldIdLst>
    <p:sldId id="284" r:id="rId3"/>
    <p:sldId id="286" r:id="rId4"/>
    <p:sldId id="309" r:id="rId5"/>
    <p:sldId id="300" r:id="rId6"/>
    <p:sldId id="301" r:id="rId7"/>
    <p:sldId id="302" r:id="rId8"/>
    <p:sldId id="306" r:id="rId9"/>
    <p:sldId id="292" r:id="rId10"/>
    <p:sldId id="304" r:id="rId11"/>
    <p:sldId id="305" r:id="rId12"/>
    <p:sldId id="308" r:id="rId13"/>
    <p:sldId id="310" r:id="rId14"/>
    <p:sldId id="311" r:id="rId15"/>
    <p:sldId id="287" r:id="rId16"/>
    <p:sldId id="288" r:id="rId17"/>
    <p:sldId id="290" r:id="rId18"/>
    <p:sldId id="307" r:id="rId19"/>
    <p:sldId id="303" r:id="rId20"/>
    <p:sldId id="299" r:id="rId21"/>
    <p:sldId id="297" r:id="rId22"/>
  </p:sldIdLst>
  <p:sldSz cx="9144000" cy="6858000" type="screen4x3"/>
  <p:notesSz cx="6669088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2" autoAdjust="0"/>
    <p:restoredTop sz="94660"/>
  </p:normalViewPr>
  <p:slideViewPr>
    <p:cSldViewPr>
      <p:cViewPr>
        <p:scale>
          <a:sx n="90" d="100"/>
          <a:sy n="90" d="100"/>
        </p:scale>
        <p:origin x="-1536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ri\Documents\Macr&#236;\LAVORO%20IN%20AGRICOLTURA\Georgofili%204%20luglio%202017\Occupati%20varie%20fonti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ri\Documents\Macr&#236;\LAVORO%20IN%20AGRICOLTURA\Georgofili%204%20luglio%202017\Occupati%20varie%20fonti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ri\Documents\Macr&#236;\LAVORO%20IN%20AGRICOLTURA\Georgofili%204%20luglio%202017\Occupati%20varie%20fonti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ri\Documents\Macr&#236;\LAVORO%20IN%20AGRICOLTURA\Georgofili%204%20luglio%202017\Occupati%20varie%20fonti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ri\Documents\Macr&#236;\LAVORO%20IN%20AGRICOLTURA\Georgofili%204%20luglio%202017\Occupati%20varie%20fonti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ri\Documents\Macr&#236;\LAVORO%20IN%20AGRICOLTURA\Georgofili%204%20luglio%202017\Occupati%20varie%20fonti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ri\AppData\Local\Microsoft\Windows\Temporary%20Internet%20Files\Content.Outlook\7GUMKCUE\tabelle%20lavoro%20AISRE.xlsx" TargetMode="Externa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acri\Documents\Macr&#236;\CIA\grafico%20tasso%20di%20irregolarit&#224;%20e%20investiment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ri\Documents\Macr&#236;\LAVORO%20IN%20AGRICOLTURA\Georgofili%204%20luglio%202017\Occupati%20varie%20fonti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ri\Downloads\Dw982013%20(4)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ri\Documents\Macr&#236;\LAVORO%20IN%20AGRICOLTURA\Georgofili%204%20luglio%202017\Occupati%20varie%20fonti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ri\Documents\Macr&#236;\LAVORO%20IN%20AGRICOLTURA\Georgofili%204%20luglio%202017\Occupati%20varie%20fonti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ri\Downloads\4d8bc5cd-8627-4276-a3dd-56b8fc80bff4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ri\Documents\Macr&#236;\LAVORO%20IN%20AGRICOLTURA\Georgofili%204%20luglio%202017\Occupati%20varie%20fonti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ri\Documents\Macr&#236;\LAVORO%20IN%20AGRICOLTURA\Georgofili%204%20luglio%202017\Occupati%20varie%20fonti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cri\Documents\Macr&#236;\LAVORO%20IN%20AGRICOLTURA\Georgofili%204%20luglio%202017\Occupati%20varie%20font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599518810148733E-2"/>
          <c:y val="5.1400554097404488E-2"/>
          <c:w val="0.77351815398075241"/>
          <c:h val="0.8326195683872849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'Contabilità occupati'!$C$22</c:f>
              <c:strCache>
                <c:ptCount val="1"/>
                <c:pt idx="0">
                  <c:v>incidenza asse dx</c:v>
                </c:pt>
              </c:strCache>
            </c:strRef>
          </c:tx>
          <c:invertIfNegative val="0"/>
          <c:cat>
            <c:strRef>
              <c:f>'Contabilità occupati'!$D$20:$U$20</c:f>
              <c:strCache>
                <c:ptCount val="18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</c:strCache>
            </c:strRef>
          </c:cat>
          <c:val>
            <c:numRef>
              <c:f>'Contabilità occupati'!$D$22:$U$22</c:f>
              <c:numCache>
                <c:formatCode>0.00</c:formatCode>
                <c:ptCount val="18"/>
                <c:pt idx="0">
                  <c:v>4.7672822284221246</c:v>
                </c:pt>
                <c:pt idx="1">
                  <c:v>4.6244130435726918</c:v>
                </c:pt>
                <c:pt idx="2">
                  <c:v>4.563056749583569</c:v>
                </c:pt>
                <c:pt idx="3">
                  <c:v>4.3884126465387938</c:v>
                </c:pt>
                <c:pt idx="4">
                  <c:v>4.1572555836798397</c:v>
                </c:pt>
                <c:pt idx="5">
                  <c:v>4.1658800062385595</c:v>
                </c:pt>
                <c:pt idx="6">
                  <c:v>4.076518388820185</c:v>
                </c:pt>
                <c:pt idx="7">
                  <c:v>4.0710380326451547</c:v>
                </c:pt>
                <c:pt idx="8">
                  <c:v>3.8948562753756688</c:v>
                </c:pt>
                <c:pt idx="9">
                  <c:v>3.8005144146560839</c:v>
                </c:pt>
                <c:pt idx="10">
                  <c:v>3.7796633969228299</c:v>
                </c:pt>
                <c:pt idx="11">
                  <c:v>3.8743100336352296</c:v>
                </c:pt>
                <c:pt idx="12">
                  <c:v>3.7926634383541242</c:v>
                </c:pt>
                <c:pt idx="13">
                  <c:v>3.7097008657449284</c:v>
                </c:pt>
                <c:pt idx="14">
                  <c:v>3.6681632048941739</c:v>
                </c:pt>
                <c:pt idx="15">
                  <c:v>3.6590877342909027</c:v>
                </c:pt>
                <c:pt idx="16">
                  <c:v>3.699048303106482</c:v>
                </c:pt>
                <c:pt idx="17">
                  <c:v>3.6986588432523044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510784"/>
        <c:axId val="43508864"/>
      </c:barChart>
      <c:lineChart>
        <c:grouping val="standard"/>
        <c:varyColors val="0"/>
        <c:ser>
          <c:idx val="0"/>
          <c:order val="0"/>
          <c:tx>
            <c:strRef>
              <c:f>'Contabilità occupati'!$C$21</c:f>
              <c:strCache>
                <c:ptCount val="1"/>
                <c:pt idx="0">
                  <c:v>occupati (asse sx)</c:v>
                </c:pt>
              </c:strCache>
            </c:strRef>
          </c:tx>
          <c:marker>
            <c:symbol val="none"/>
          </c:marker>
          <c:cat>
            <c:strRef>
              <c:f>'Contabilità occupati'!$D$20:$U$20</c:f>
              <c:strCache>
                <c:ptCount val="18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  <c:pt idx="16">
                  <c:v>2015</c:v>
                </c:pt>
                <c:pt idx="17">
                  <c:v>2016</c:v>
                </c:pt>
              </c:strCache>
            </c:strRef>
          </c:cat>
          <c:val>
            <c:numRef>
              <c:f>'Contabilità occupati'!$D$21:$U$21</c:f>
              <c:numCache>
                <c:formatCode>General</c:formatCode>
                <c:ptCount val="18"/>
                <c:pt idx="0">
                  <c:v>1076.5</c:v>
                </c:pt>
                <c:pt idx="1">
                  <c:v>1064.5999999999999</c:v>
                </c:pt>
                <c:pt idx="2">
                  <c:v>1071.0999999999999</c:v>
                </c:pt>
                <c:pt idx="3">
                  <c:v>1047.4000000000001</c:v>
                </c:pt>
                <c:pt idx="4">
                  <c:v>1006.8</c:v>
                </c:pt>
                <c:pt idx="5">
                  <c:v>1015</c:v>
                </c:pt>
                <c:pt idx="6">
                  <c:v>998.8</c:v>
                </c:pt>
                <c:pt idx="7">
                  <c:v>1017.1</c:v>
                </c:pt>
                <c:pt idx="8">
                  <c:v>985.2</c:v>
                </c:pt>
                <c:pt idx="9">
                  <c:v>963.4</c:v>
                </c:pt>
                <c:pt idx="10">
                  <c:v>942.1</c:v>
                </c:pt>
                <c:pt idx="11">
                  <c:v>959.5</c:v>
                </c:pt>
                <c:pt idx="12">
                  <c:v>942.2</c:v>
                </c:pt>
                <c:pt idx="13">
                  <c:v>918.7</c:v>
                </c:pt>
                <c:pt idx="14">
                  <c:v>892.2</c:v>
                </c:pt>
                <c:pt idx="15">
                  <c:v>890.6</c:v>
                </c:pt>
                <c:pt idx="16">
                  <c:v>906.4</c:v>
                </c:pt>
                <c:pt idx="17">
                  <c:v>917.8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468288"/>
        <c:axId val="43469824"/>
      </c:lineChart>
      <c:catAx>
        <c:axId val="43468288"/>
        <c:scaling>
          <c:orientation val="minMax"/>
        </c:scaling>
        <c:delete val="0"/>
        <c:axPos val="b"/>
        <c:majorTickMark val="out"/>
        <c:minorTickMark val="none"/>
        <c:tickLblPos val="nextTo"/>
        <c:crossAx val="43469824"/>
        <c:crosses val="autoZero"/>
        <c:auto val="1"/>
        <c:lblAlgn val="ctr"/>
        <c:lblOffset val="100"/>
        <c:noMultiLvlLbl val="0"/>
      </c:catAx>
      <c:valAx>
        <c:axId val="43469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3468288"/>
        <c:crosses val="autoZero"/>
        <c:crossBetween val="between"/>
      </c:valAx>
      <c:valAx>
        <c:axId val="43508864"/>
        <c:scaling>
          <c:orientation val="minMax"/>
        </c:scaling>
        <c:delete val="0"/>
        <c:axPos val="r"/>
        <c:numFmt formatCode="0.00" sourceLinked="1"/>
        <c:majorTickMark val="out"/>
        <c:minorTickMark val="none"/>
        <c:tickLblPos val="nextTo"/>
        <c:crossAx val="43510784"/>
        <c:crosses val="max"/>
        <c:crossBetween val="between"/>
      </c:valAx>
      <c:catAx>
        <c:axId val="43510784"/>
        <c:scaling>
          <c:orientation val="minMax"/>
        </c:scaling>
        <c:delete val="1"/>
        <c:axPos val="b"/>
        <c:majorTickMark val="out"/>
        <c:minorTickMark val="none"/>
        <c:tickLblPos val="nextTo"/>
        <c:crossAx val="43508864"/>
        <c:crosses val="autoZero"/>
        <c:auto val="1"/>
        <c:lblAlgn val="ctr"/>
        <c:lblOffset val="100"/>
        <c:noMultiLvlLbl val="0"/>
      </c:cat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9751500152557"/>
          <c:y val="0.18407748198533205"/>
          <c:w val="0.72024671743710966"/>
          <c:h val="0.75110766067817281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1.6389956451657643E-2"/>
                  <c:y val="-1.8691796603745949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'occupati per classi di età'!$C$32:$C$34</c:f>
              <c:strCache>
                <c:ptCount val="3"/>
                <c:pt idx="0">
                  <c:v>15-34</c:v>
                </c:pt>
                <c:pt idx="1">
                  <c:v>35-64</c:v>
                </c:pt>
                <c:pt idx="2">
                  <c:v>maggiore di 65</c:v>
                </c:pt>
              </c:strCache>
            </c:strRef>
          </c:cat>
          <c:val>
            <c:numRef>
              <c:f>'occupati per classi di età'!$D$32:$D$34</c:f>
              <c:numCache>
                <c:formatCode>0</c:formatCode>
                <c:ptCount val="3"/>
                <c:pt idx="0">
                  <c:v>187.512</c:v>
                </c:pt>
                <c:pt idx="1">
                  <c:v>638.08500000000004</c:v>
                </c:pt>
                <c:pt idx="2">
                  <c:v>58.40300000000002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"/>
      <c:layout/>
      <c:overlay val="0"/>
      <c:txPr>
        <a:bodyPr/>
        <a:lstStyle/>
        <a:p>
          <a:pPr>
            <a:defRPr sz="1400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62729658792651E-2"/>
          <c:y val="5.1400554097404488E-2"/>
          <c:w val="0.85928871391076123"/>
          <c:h val="0.8326195683872849"/>
        </c:manualLayout>
      </c:layout>
      <c:lineChart>
        <c:grouping val="standard"/>
        <c:varyColors val="0"/>
        <c:ser>
          <c:idx val="0"/>
          <c:order val="0"/>
          <c:tx>
            <c:strRef>
              <c:f>cittadinanza!$B$66</c:f>
              <c:strCache>
                <c:ptCount val="1"/>
                <c:pt idx="0">
                  <c:v>italiano-a</c:v>
                </c:pt>
              </c:strCache>
            </c:strRef>
          </c:tx>
          <c:marker>
            <c:symbol val="none"/>
          </c:marker>
          <c:cat>
            <c:strRef>
              <c:f>cittadinanza!$C$65:$K$65</c:f>
              <c:strCach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strCache>
            </c:strRef>
          </c:cat>
          <c:val>
            <c:numRef>
              <c:f>cittadinanza!$C$66:$K$66</c:f>
              <c:numCache>
                <c:formatCode>General</c:formatCode>
                <c:ptCount val="9"/>
                <c:pt idx="0">
                  <c:v>803.08600000000001</c:v>
                </c:pt>
                <c:pt idx="1">
                  <c:v>770.53300000000002</c:v>
                </c:pt>
                <c:pt idx="2">
                  <c:v>772.79499999999996</c:v>
                </c:pt>
                <c:pt idx="3">
                  <c:v>741.18899999999996</c:v>
                </c:pt>
                <c:pt idx="4">
                  <c:v>731.351</c:v>
                </c:pt>
                <c:pt idx="5">
                  <c:v>697.86099999999999</c:v>
                </c:pt>
                <c:pt idx="6">
                  <c:v>696.49400000000003</c:v>
                </c:pt>
                <c:pt idx="7">
                  <c:v>710.08600000000001</c:v>
                </c:pt>
                <c:pt idx="8">
                  <c:v>737.07600000000002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cittadinanza!$B$67</c:f>
              <c:strCache>
                <c:ptCount val="1"/>
                <c:pt idx="0">
                  <c:v>straniero-a</c:v>
                </c:pt>
              </c:strCache>
            </c:strRef>
          </c:tx>
          <c:marker>
            <c:symbol val="none"/>
          </c:marker>
          <c:cat>
            <c:strRef>
              <c:f>cittadinanza!$C$65:$K$65</c:f>
              <c:strCach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strCache>
            </c:strRef>
          </c:cat>
          <c:val>
            <c:numRef>
              <c:f>cittadinanza!$C$67:$K$67</c:f>
              <c:numCache>
                <c:formatCode>General</c:formatCode>
                <c:ptCount val="9"/>
                <c:pt idx="0">
                  <c:v>51.039000000000001</c:v>
                </c:pt>
                <c:pt idx="1">
                  <c:v>67.206000000000003</c:v>
                </c:pt>
                <c:pt idx="2">
                  <c:v>76.290999999999997</c:v>
                </c:pt>
                <c:pt idx="3">
                  <c:v>90.724999999999994</c:v>
                </c:pt>
                <c:pt idx="4">
                  <c:v>102.02800000000001</c:v>
                </c:pt>
                <c:pt idx="5">
                  <c:v>101.29300000000001</c:v>
                </c:pt>
                <c:pt idx="6">
                  <c:v>115.254</c:v>
                </c:pt>
                <c:pt idx="7">
                  <c:v>132.75399999999999</c:v>
                </c:pt>
                <c:pt idx="8">
                  <c:v>146.92400000000001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052672"/>
        <c:axId val="91058560"/>
      </c:lineChart>
      <c:catAx>
        <c:axId val="91052672"/>
        <c:scaling>
          <c:orientation val="minMax"/>
        </c:scaling>
        <c:delete val="0"/>
        <c:axPos val="b"/>
        <c:majorTickMark val="out"/>
        <c:minorTickMark val="none"/>
        <c:tickLblPos val="nextTo"/>
        <c:crossAx val="91058560"/>
        <c:crosses val="autoZero"/>
        <c:auto val="1"/>
        <c:lblAlgn val="ctr"/>
        <c:lblOffset val="100"/>
        <c:noMultiLvlLbl val="0"/>
      </c:catAx>
      <c:valAx>
        <c:axId val="91058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10526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3424934383202105"/>
          <c:y val="0.37924577136191312"/>
          <c:w val="0.2074173228346457"/>
          <c:h val="0.1674343832020997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90529308836395"/>
          <c:y val="5.1400554097404488E-2"/>
          <c:w val="0.75007764654418196"/>
          <c:h val="0.79523549139690874"/>
        </c:manualLayout>
      </c:layout>
      <c:lineChart>
        <c:grouping val="standard"/>
        <c:varyColors val="0"/>
        <c:ser>
          <c:idx val="0"/>
          <c:order val="0"/>
          <c:tx>
            <c:strRef>
              <c:f>cittadinanza!$A$16</c:f>
              <c:strCache>
                <c:ptCount val="1"/>
                <c:pt idx="0">
                  <c:v>italiano-a</c:v>
                </c:pt>
              </c:strCache>
            </c:strRef>
          </c:tx>
          <c:marker>
            <c:symbol val="none"/>
          </c:marker>
          <c:cat>
            <c:strRef>
              <c:f>cittadinanza!$B$15:$N$15</c:f>
              <c:strCach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strCache>
            </c:strRef>
          </c:cat>
          <c:val>
            <c:numRef>
              <c:f>cittadinanza!$B$16:$N$16</c:f>
              <c:numCache>
                <c:formatCode>General</c:formatCode>
                <c:ptCount val="13"/>
                <c:pt idx="0">
                  <c:v>21397.573</c:v>
                </c:pt>
                <c:pt idx="1">
                  <c:v>21248.814999999999</c:v>
                </c:pt>
                <c:pt idx="2">
                  <c:v>21458.485000000001</c:v>
                </c:pt>
                <c:pt idx="3">
                  <c:v>21446.993999999999</c:v>
                </c:pt>
                <c:pt idx="4">
                  <c:v>21400.258000000002</c:v>
                </c:pt>
                <c:pt idx="5">
                  <c:v>20908.528999999999</c:v>
                </c:pt>
                <c:pt idx="6">
                  <c:v>20614.788</c:v>
                </c:pt>
                <c:pt idx="7">
                  <c:v>20567.899000000001</c:v>
                </c:pt>
                <c:pt idx="8">
                  <c:v>20456.174999999999</c:v>
                </c:pt>
                <c:pt idx="9">
                  <c:v>20007.691999999999</c:v>
                </c:pt>
                <c:pt idx="10">
                  <c:v>19984.795999999998</c:v>
                </c:pt>
                <c:pt idx="11">
                  <c:v>20105.687999999998</c:v>
                </c:pt>
                <c:pt idx="12">
                  <c:v>20356.920999999998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cittadinanza!$A$17</c:f>
              <c:strCache>
                <c:ptCount val="1"/>
                <c:pt idx="0">
                  <c:v>straniero-a</c:v>
                </c:pt>
              </c:strCache>
            </c:strRef>
          </c:tx>
          <c:marker>
            <c:symbol val="none"/>
          </c:marker>
          <c:cat>
            <c:strRef>
              <c:f>cittadinanza!$B$15:$N$15</c:f>
              <c:strCach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strCache>
            </c:strRef>
          </c:cat>
          <c:val>
            <c:numRef>
              <c:f>cittadinanza!$B$17:$N$17</c:f>
              <c:numCache>
                <c:formatCode>General</c:formatCode>
                <c:ptCount val="13"/>
                <c:pt idx="0">
                  <c:v>965.11199999999997</c:v>
                </c:pt>
                <c:pt idx="1">
                  <c:v>1158.1880000000001</c:v>
                </c:pt>
                <c:pt idx="2">
                  <c:v>1299.1010000000001</c:v>
                </c:pt>
                <c:pt idx="3">
                  <c:v>1447.422</c:v>
                </c:pt>
                <c:pt idx="4">
                  <c:v>1690.09</c:v>
                </c:pt>
                <c:pt idx="5">
                  <c:v>1790.19</c:v>
                </c:pt>
                <c:pt idx="6">
                  <c:v>1912.0650000000001</c:v>
                </c:pt>
                <c:pt idx="7">
                  <c:v>2030.345</c:v>
                </c:pt>
                <c:pt idx="8">
                  <c:v>2109.7959999999998</c:v>
                </c:pt>
                <c:pt idx="9">
                  <c:v>2182.8429999999998</c:v>
                </c:pt>
                <c:pt idx="10">
                  <c:v>2294.12</c:v>
                </c:pt>
                <c:pt idx="11">
                  <c:v>2359.0650000000001</c:v>
                </c:pt>
                <c:pt idx="12">
                  <c:v>2400.9160000000002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087616"/>
        <c:axId val="91089152"/>
      </c:lineChart>
      <c:catAx>
        <c:axId val="91087616"/>
        <c:scaling>
          <c:orientation val="minMax"/>
        </c:scaling>
        <c:delete val="0"/>
        <c:axPos val="b"/>
        <c:majorTickMark val="out"/>
        <c:minorTickMark val="none"/>
        <c:tickLblPos val="nextTo"/>
        <c:crossAx val="91089152"/>
        <c:crosses val="autoZero"/>
        <c:auto val="1"/>
        <c:lblAlgn val="ctr"/>
        <c:lblOffset val="100"/>
        <c:noMultiLvlLbl val="0"/>
      </c:catAx>
      <c:valAx>
        <c:axId val="91089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10876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8282041604303605"/>
          <c:y val="0.39003303906615205"/>
          <c:w val="0.16456250406715692"/>
          <c:h val="0.1102196493174773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'occ agroindu'!$F$36</c:f>
              <c:strCache>
                <c:ptCount val="1"/>
                <c:pt idx="0">
                  <c:v>occupati agro-industria </c:v>
                </c:pt>
              </c:strCache>
            </c:strRef>
          </c:tx>
          <c:invertIfNegative val="0"/>
          <c:cat>
            <c:strRef>
              <c:f>'occ agroindu'!$E$37:$E$57</c:f>
              <c:strCache>
                <c:ptCount val="21"/>
                <c:pt idx="0">
                  <c:v>  Piemonte</c:v>
                </c:pt>
                <c:pt idx="1">
                  <c:v>  Valle d'Aosta </c:v>
                </c:pt>
                <c:pt idx="2">
                  <c:v>  Liguria</c:v>
                </c:pt>
                <c:pt idx="3">
                  <c:v>  Lombardia</c:v>
                </c:pt>
                <c:pt idx="4">
                  <c:v>Bolzano </c:v>
                </c:pt>
                <c:pt idx="5">
                  <c:v> Trento</c:v>
                </c:pt>
                <c:pt idx="6">
                  <c:v>  Veneto</c:v>
                </c:pt>
                <c:pt idx="7">
                  <c:v>  Friuli-Venezia Giulia</c:v>
                </c:pt>
                <c:pt idx="8">
                  <c:v>  Emilia-Romagna</c:v>
                </c:pt>
                <c:pt idx="9">
                  <c:v>  Toscana</c:v>
                </c:pt>
                <c:pt idx="10">
                  <c:v>  Umbria</c:v>
                </c:pt>
                <c:pt idx="11">
                  <c:v>  Marche</c:v>
                </c:pt>
                <c:pt idx="12">
                  <c:v>  Lazio</c:v>
                </c:pt>
                <c:pt idx="13">
                  <c:v>  Abruzzo</c:v>
                </c:pt>
                <c:pt idx="14">
                  <c:v>  Molise</c:v>
                </c:pt>
                <c:pt idx="15">
                  <c:v>  Campania</c:v>
                </c:pt>
                <c:pt idx="16">
                  <c:v>  Puglia</c:v>
                </c:pt>
                <c:pt idx="17">
                  <c:v>  Basilicata</c:v>
                </c:pt>
                <c:pt idx="18">
                  <c:v>  Calabria</c:v>
                </c:pt>
                <c:pt idx="19">
                  <c:v>  Sicilia</c:v>
                </c:pt>
                <c:pt idx="20">
                  <c:v>  Sardegna</c:v>
                </c:pt>
              </c:strCache>
            </c:strRef>
          </c:cat>
          <c:val>
            <c:numRef>
              <c:f>'occ agroindu'!$F$37:$F$57</c:f>
              <c:numCache>
                <c:formatCode>General</c:formatCode>
                <c:ptCount val="21"/>
                <c:pt idx="0">
                  <c:v>39.4</c:v>
                </c:pt>
                <c:pt idx="1">
                  <c:v>1</c:v>
                </c:pt>
                <c:pt idx="2">
                  <c:v>9.3000000000000007</c:v>
                </c:pt>
                <c:pt idx="3">
                  <c:v>68.7</c:v>
                </c:pt>
                <c:pt idx="4">
                  <c:v>7.5</c:v>
                </c:pt>
                <c:pt idx="5">
                  <c:v>4.8</c:v>
                </c:pt>
                <c:pt idx="6">
                  <c:v>44.4</c:v>
                </c:pt>
                <c:pt idx="7">
                  <c:v>7.9</c:v>
                </c:pt>
                <c:pt idx="8">
                  <c:v>58.9</c:v>
                </c:pt>
                <c:pt idx="9">
                  <c:v>22.9</c:v>
                </c:pt>
                <c:pt idx="10">
                  <c:v>9.6</c:v>
                </c:pt>
                <c:pt idx="11">
                  <c:v>12.2</c:v>
                </c:pt>
                <c:pt idx="12">
                  <c:v>22.8</c:v>
                </c:pt>
                <c:pt idx="13">
                  <c:v>14.8</c:v>
                </c:pt>
                <c:pt idx="14">
                  <c:v>3.1</c:v>
                </c:pt>
                <c:pt idx="15">
                  <c:v>40.1</c:v>
                </c:pt>
                <c:pt idx="16">
                  <c:v>28</c:v>
                </c:pt>
                <c:pt idx="17">
                  <c:v>4.4000000000000004</c:v>
                </c:pt>
                <c:pt idx="18">
                  <c:v>10.3</c:v>
                </c:pt>
                <c:pt idx="19">
                  <c:v>28.8</c:v>
                </c:pt>
                <c:pt idx="20">
                  <c:v>10.5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954560"/>
        <c:axId val="43956096"/>
      </c:barChart>
      <c:catAx>
        <c:axId val="43954560"/>
        <c:scaling>
          <c:orientation val="maxMin"/>
        </c:scaling>
        <c:delete val="0"/>
        <c:axPos val="l"/>
        <c:majorTickMark val="out"/>
        <c:minorTickMark val="none"/>
        <c:tickLblPos val="nextTo"/>
        <c:crossAx val="43956096"/>
        <c:crosses val="autoZero"/>
        <c:auto val="1"/>
        <c:lblAlgn val="ctr"/>
        <c:lblOffset val="100"/>
        <c:noMultiLvlLbl val="0"/>
      </c:catAx>
      <c:valAx>
        <c:axId val="43956096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439545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'occ agroindu'!$V$12</c:f>
              <c:strCache>
                <c:ptCount val="1"/>
                <c:pt idx="0">
                  <c:v>% occ agroindustria su totale</c:v>
                </c:pt>
              </c:strCache>
            </c:strRef>
          </c:tx>
          <c:invertIfNegative val="0"/>
          <c:cat>
            <c:strRef>
              <c:f>'occ agroindu'!$U$13:$U$34</c:f>
              <c:strCache>
                <c:ptCount val="22"/>
                <c:pt idx="0">
                  <c:v>  Piemonte</c:v>
                </c:pt>
                <c:pt idx="1">
                  <c:v>  Valle d'Aosta </c:v>
                </c:pt>
                <c:pt idx="2">
                  <c:v>  Liguria</c:v>
                </c:pt>
                <c:pt idx="3">
                  <c:v>  Lombardia</c:v>
                </c:pt>
                <c:pt idx="4">
                  <c:v>  Bolzano</c:v>
                </c:pt>
                <c:pt idx="5">
                  <c:v>Trento</c:v>
                </c:pt>
                <c:pt idx="6">
                  <c:v>  Veneto</c:v>
                </c:pt>
                <c:pt idx="7">
                  <c:v>  Friuli-Venezia Giulia</c:v>
                </c:pt>
                <c:pt idx="8">
                  <c:v>  Emilia-Romagna</c:v>
                </c:pt>
                <c:pt idx="9">
                  <c:v>  Toscana</c:v>
                </c:pt>
                <c:pt idx="10">
                  <c:v>  Umbria</c:v>
                </c:pt>
                <c:pt idx="11">
                  <c:v>  Marche</c:v>
                </c:pt>
                <c:pt idx="12">
                  <c:v>  Lazio</c:v>
                </c:pt>
                <c:pt idx="13">
                  <c:v>  Abruzzo</c:v>
                </c:pt>
                <c:pt idx="14">
                  <c:v>  Molise</c:v>
                </c:pt>
                <c:pt idx="15">
                  <c:v>  Campania</c:v>
                </c:pt>
                <c:pt idx="16">
                  <c:v>  Puglia</c:v>
                </c:pt>
                <c:pt idx="17">
                  <c:v>  Basilicata</c:v>
                </c:pt>
                <c:pt idx="18">
                  <c:v>  Calabria</c:v>
                </c:pt>
                <c:pt idx="19">
                  <c:v>  Sicilia</c:v>
                </c:pt>
                <c:pt idx="20">
                  <c:v>  Sardegna</c:v>
                </c:pt>
                <c:pt idx="21">
                  <c:v>Italia</c:v>
                </c:pt>
              </c:strCache>
            </c:strRef>
          </c:cat>
          <c:val>
            <c:numRef>
              <c:f>'occ agroindu'!$V$13:$V$34</c:f>
              <c:numCache>
                <c:formatCode>General</c:formatCode>
                <c:ptCount val="22"/>
                <c:pt idx="0">
                  <c:v>2.138863253895011</c:v>
                </c:pt>
                <c:pt idx="1">
                  <c:v>1.6260162601626018</c:v>
                </c:pt>
                <c:pt idx="2">
                  <c:v>1.3989169675090256</c:v>
                </c:pt>
                <c:pt idx="3">
                  <c:v>1.5006225289967452</c:v>
                </c:pt>
                <c:pt idx="4">
                  <c:v>2.7422303473491771</c:v>
                </c:pt>
                <c:pt idx="5">
                  <c:v>1.9009900990099009</c:v>
                </c:pt>
                <c:pt idx="6">
                  <c:v>2.0460829493087558</c:v>
                </c:pt>
                <c:pt idx="7">
                  <c:v>1.486359360301035</c:v>
                </c:pt>
                <c:pt idx="8">
                  <c:v>2.849540396710208</c:v>
                </c:pt>
                <c:pt idx="9">
                  <c:v>1.4053390610616752</c:v>
                </c:pt>
                <c:pt idx="10">
                  <c:v>2.6696329254727473</c:v>
                </c:pt>
                <c:pt idx="11">
                  <c:v>1.8766343639440086</c:v>
                </c:pt>
                <c:pt idx="12">
                  <c:v>0.8848870604672826</c:v>
                </c:pt>
                <c:pt idx="13">
                  <c:v>2.8648857917150603</c:v>
                </c:pt>
                <c:pt idx="14">
                  <c:v>2.8810408921933086</c:v>
                </c:pt>
                <c:pt idx="15">
                  <c:v>2.2168168500193488</c:v>
                </c:pt>
                <c:pt idx="16">
                  <c:v>2.1151231303822331</c:v>
                </c:pt>
                <c:pt idx="17">
                  <c:v>2.3121387283236992</c:v>
                </c:pt>
                <c:pt idx="18">
                  <c:v>1.6514349847683181</c:v>
                </c:pt>
                <c:pt idx="19">
                  <c:v>1.9026227125586312</c:v>
                </c:pt>
                <c:pt idx="20">
                  <c:v>1.7802644964394714</c:v>
                </c:pt>
                <c:pt idx="21">
                  <c:v>1.8463889824728625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677184"/>
        <c:axId val="43678720"/>
      </c:barChart>
      <c:catAx>
        <c:axId val="43677184"/>
        <c:scaling>
          <c:orientation val="maxMin"/>
        </c:scaling>
        <c:delete val="0"/>
        <c:axPos val="l"/>
        <c:majorTickMark val="out"/>
        <c:minorTickMark val="none"/>
        <c:tickLblPos val="nextTo"/>
        <c:crossAx val="43678720"/>
        <c:crosses val="autoZero"/>
        <c:auto val="1"/>
        <c:lblAlgn val="ctr"/>
        <c:lblOffset val="100"/>
        <c:noMultiLvlLbl val="0"/>
      </c:catAx>
      <c:valAx>
        <c:axId val="43678720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43677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'[tabelle lavoro AISRE.xlsx]tassi di ireg occ'!$A$10</c:f>
              <c:strCache>
                <c:ptCount val="1"/>
                <c:pt idx="0">
                  <c:v>totale attività economiche</c:v>
                </c:pt>
              </c:strCache>
            </c:strRef>
          </c:tx>
          <c:invertIfNegative val="0"/>
          <c:cat>
            <c:strRef>
              <c:f>'[tabelle lavoro AISRE.xlsx]tassi di ireg occ'!$B$9:$P$9</c:f>
              <c:strCach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strCache>
            </c:strRef>
          </c:cat>
          <c:val>
            <c:numRef>
              <c:f>'[tabelle lavoro AISRE.xlsx]tassi di ireg occ'!$B$10:$P$10</c:f>
              <c:numCache>
                <c:formatCode>General</c:formatCode>
                <c:ptCount val="15"/>
                <c:pt idx="0">
                  <c:v>13.852389000000001</c:v>
                </c:pt>
                <c:pt idx="1">
                  <c:v>14.234897</c:v>
                </c:pt>
                <c:pt idx="2">
                  <c:v>13.260766</c:v>
                </c:pt>
                <c:pt idx="3">
                  <c:v>12.257462</c:v>
                </c:pt>
                <c:pt idx="4">
                  <c:v>12.415143</c:v>
                </c:pt>
                <c:pt idx="5">
                  <c:v>12.412402999999999</c:v>
                </c:pt>
                <c:pt idx="6">
                  <c:v>12.507705</c:v>
                </c:pt>
                <c:pt idx="7">
                  <c:v>12.351502</c:v>
                </c:pt>
                <c:pt idx="8">
                  <c:v>12.236677999999999</c:v>
                </c:pt>
                <c:pt idx="9">
                  <c:v>12.289021</c:v>
                </c:pt>
                <c:pt idx="10">
                  <c:v>12.250007</c:v>
                </c:pt>
                <c:pt idx="11">
                  <c:v>12.377077</c:v>
                </c:pt>
                <c:pt idx="12">
                  <c:v>12.559761999999999</c:v>
                </c:pt>
                <c:pt idx="13">
                  <c:v>12.763332999999999</c:v>
                </c:pt>
                <c:pt idx="14">
                  <c:v>13.330648999999999</c:v>
                </c:pt>
              </c:numCache>
            </c:numRef>
          </c:val>
        </c:ser>
        <c:ser>
          <c:idx val="1"/>
          <c:order val="1"/>
          <c:tx>
            <c:strRef>
              <c:f>'[tabelle lavoro AISRE.xlsx]tassi di ireg occ'!$A$11</c:f>
              <c:strCache>
                <c:ptCount val="1"/>
                <c:pt idx="0">
                  <c:v>  agricoltura, silvicoltura e pesca</c:v>
                </c:pt>
              </c:strCache>
            </c:strRef>
          </c:tx>
          <c:invertIfNegative val="0"/>
          <c:cat>
            <c:strRef>
              <c:f>'[tabelle lavoro AISRE.xlsx]tassi di ireg occ'!$B$9:$P$9</c:f>
              <c:strCach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strCache>
            </c:strRef>
          </c:cat>
          <c:val>
            <c:numRef>
              <c:f>'[tabelle lavoro AISRE.xlsx]tassi di ireg occ'!$B$11:$P$11</c:f>
              <c:numCache>
                <c:formatCode>General</c:formatCode>
                <c:ptCount val="15"/>
                <c:pt idx="0">
                  <c:v>18.457636999999998</c:v>
                </c:pt>
                <c:pt idx="1">
                  <c:v>18.849781</c:v>
                </c:pt>
                <c:pt idx="2">
                  <c:v>18.951689999999999</c:v>
                </c:pt>
                <c:pt idx="3">
                  <c:v>16.408422999999999</c:v>
                </c:pt>
                <c:pt idx="4">
                  <c:v>17.596059</c:v>
                </c:pt>
                <c:pt idx="5">
                  <c:v>19.223068000000001</c:v>
                </c:pt>
                <c:pt idx="6">
                  <c:v>19.368794000000001</c:v>
                </c:pt>
                <c:pt idx="7">
                  <c:v>20.351198</c:v>
                </c:pt>
                <c:pt idx="8">
                  <c:v>20.822088000000001</c:v>
                </c:pt>
                <c:pt idx="9">
                  <c:v>20.995647999999999</c:v>
                </c:pt>
                <c:pt idx="10">
                  <c:v>20.69828</c:v>
                </c:pt>
                <c:pt idx="11">
                  <c:v>20.855445</c:v>
                </c:pt>
                <c:pt idx="12">
                  <c:v>21.889627000000001</c:v>
                </c:pt>
                <c:pt idx="13">
                  <c:v>22.248374999999999</c:v>
                </c:pt>
                <c:pt idx="14">
                  <c:v>22.715024</c:v>
                </c:pt>
              </c:numCache>
            </c:numRef>
          </c:val>
        </c:ser>
        <c:ser>
          <c:idx val="2"/>
          <c:order val="2"/>
          <c:tx>
            <c:strRef>
              <c:f>'[tabelle lavoro AISRE.xlsx]tassi di ireg occ'!$A$12</c:f>
              <c:strCache>
                <c:ptCount val="1"/>
                <c:pt idx="0">
                  <c:v>manifatturiero </c:v>
                </c:pt>
              </c:strCache>
            </c:strRef>
          </c:tx>
          <c:invertIfNegative val="0"/>
          <c:cat>
            <c:strRef>
              <c:f>'[tabelle lavoro AISRE.xlsx]tassi di ireg occ'!$B$9:$P$9</c:f>
              <c:strCach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strCache>
            </c:strRef>
          </c:cat>
          <c:val>
            <c:numRef>
              <c:f>'[tabelle lavoro AISRE.xlsx]tassi di ireg occ'!$B$12:$P$12</c:f>
              <c:numCache>
                <c:formatCode>General</c:formatCode>
                <c:ptCount val="15"/>
                <c:pt idx="0">
                  <c:v>6.4718289999999996</c:v>
                </c:pt>
                <c:pt idx="1">
                  <c:v>6.6607839999999996</c:v>
                </c:pt>
                <c:pt idx="2">
                  <c:v>6.1171569999999997</c:v>
                </c:pt>
                <c:pt idx="3">
                  <c:v>5.6203279999999998</c:v>
                </c:pt>
                <c:pt idx="4">
                  <c:v>5.7283109999999997</c:v>
                </c:pt>
                <c:pt idx="5">
                  <c:v>5.7046489999999999</c:v>
                </c:pt>
                <c:pt idx="6">
                  <c:v>5.766947</c:v>
                </c:pt>
                <c:pt idx="7">
                  <c:v>5.9030959999999997</c:v>
                </c:pt>
                <c:pt idx="8">
                  <c:v>5.9804769999999996</c:v>
                </c:pt>
                <c:pt idx="9">
                  <c:v>6.3043620000000002</c:v>
                </c:pt>
                <c:pt idx="10">
                  <c:v>6.4717460000000004</c:v>
                </c:pt>
                <c:pt idx="11">
                  <c:v>6.5609590000000004</c:v>
                </c:pt>
                <c:pt idx="12">
                  <c:v>6.6001459999999996</c:v>
                </c:pt>
                <c:pt idx="13">
                  <c:v>6.6970900000000002</c:v>
                </c:pt>
                <c:pt idx="14">
                  <c:v>6.8697359999999996</c:v>
                </c:pt>
              </c:numCache>
            </c:numRef>
          </c:val>
        </c:ser>
        <c:ser>
          <c:idx val="3"/>
          <c:order val="3"/>
          <c:tx>
            <c:strRef>
              <c:f>'[tabelle lavoro AISRE.xlsx]tassi di ireg occ'!$A$13</c:f>
              <c:strCache>
                <c:ptCount val="1"/>
                <c:pt idx="0">
                  <c:v>    costruzioni</c:v>
                </c:pt>
              </c:strCache>
            </c:strRef>
          </c:tx>
          <c:invertIfNegative val="0"/>
          <c:cat>
            <c:strRef>
              <c:f>'[tabelle lavoro AISRE.xlsx]tassi di ireg occ'!$B$9:$P$9</c:f>
              <c:strCach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strCache>
            </c:strRef>
          </c:cat>
          <c:val>
            <c:numRef>
              <c:f>'[tabelle lavoro AISRE.xlsx]tassi di ireg occ'!$B$13:$P$13</c:f>
              <c:numCache>
                <c:formatCode>General</c:formatCode>
                <c:ptCount val="15"/>
                <c:pt idx="0">
                  <c:v>17.541298999999999</c:v>
                </c:pt>
                <c:pt idx="1">
                  <c:v>17.781351999999998</c:v>
                </c:pt>
                <c:pt idx="2">
                  <c:v>15.693497000000001</c:v>
                </c:pt>
                <c:pt idx="3">
                  <c:v>13.523277</c:v>
                </c:pt>
                <c:pt idx="4">
                  <c:v>13.207122</c:v>
                </c:pt>
                <c:pt idx="5">
                  <c:v>13.045807999999999</c:v>
                </c:pt>
                <c:pt idx="6">
                  <c:v>12.58708</c:v>
                </c:pt>
                <c:pt idx="7">
                  <c:v>11.480594</c:v>
                </c:pt>
                <c:pt idx="8">
                  <c:v>11.367682</c:v>
                </c:pt>
                <c:pt idx="9">
                  <c:v>12.203773</c:v>
                </c:pt>
                <c:pt idx="10">
                  <c:v>12.652335000000001</c:v>
                </c:pt>
                <c:pt idx="11">
                  <c:v>13.086314</c:v>
                </c:pt>
                <c:pt idx="12">
                  <c:v>14.720269999999999</c:v>
                </c:pt>
                <c:pt idx="13">
                  <c:v>14.496987000000001</c:v>
                </c:pt>
                <c:pt idx="14">
                  <c:v>15.050697</c:v>
                </c:pt>
              </c:numCache>
            </c:numRef>
          </c:val>
        </c:ser>
        <c:ser>
          <c:idx val="4"/>
          <c:order val="4"/>
          <c:tx>
            <c:strRef>
              <c:f>'[tabelle lavoro AISRE.xlsx]tassi di ireg occ'!$A$14</c:f>
              <c:strCache>
                <c:ptCount val="1"/>
                <c:pt idx="0">
                  <c:v>  servizi</c:v>
                </c:pt>
              </c:strCache>
            </c:strRef>
          </c:tx>
          <c:invertIfNegative val="0"/>
          <c:cat>
            <c:strRef>
              <c:f>'[tabelle lavoro AISRE.xlsx]tassi di ireg occ'!$B$9:$P$9</c:f>
              <c:strCach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</c:strCache>
            </c:strRef>
          </c:cat>
          <c:val>
            <c:numRef>
              <c:f>'[tabelle lavoro AISRE.xlsx]tassi di ireg occ'!$B$14:$P$14</c:f>
              <c:numCache>
                <c:formatCode>General</c:formatCode>
                <c:ptCount val="15"/>
                <c:pt idx="0">
                  <c:v>15.495255999999999</c:v>
                </c:pt>
                <c:pt idx="1">
                  <c:v>15.883639000000001</c:v>
                </c:pt>
                <c:pt idx="2">
                  <c:v>14.797556</c:v>
                </c:pt>
                <c:pt idx="3">
                  <c:v>13.845977</c:v>
                </c:pt>
                <c:pt idx="4">
                  <c:v>13.965042</c:v>
                </c:pt>
                <c:pt idx="5">
                  <c:v>13.866489</c:v>
                </c:pt>
                <c:pt idx="6">
                  <c:v>14.007877000000001</c:v>
                </c:pt>
                <c:pt idx="7">
                  <c:v>13.811192</c:v>
                </c:pt>
                <c:pt idx="8">
                  <c:v>13.592653</c:v>
                </c:pt>
                <c:pt idx="9">
                  <c:v>13.420436</c:v>
                </c:pt>
                <c:pt idx="10">
                  <c:v>13.223065</c:v>
                </c:pt>
                <c:pt idx="11">
                  <c:v>13.315523000000001</c:v>
                </c:pt>
                <c:pt idx="12">
                  <c:v>13.329755</c:v>
                </c:pt>
                <c:pt idx="13">
                  <c:v>13.588877999999999</c:v>
                </c:pt>
                <c:pt idx="14">
                  <c:v>14.231047999999999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464192"/>
        <c:axId val="43465728"/>
      </c:barChart>
      <c:catAx>
        <c:axId val="43464192"/>
        <c:scaling>
          <c:orientation val="minMax"/>
        </c:scaling>
        <c:delete val="0"/>
        <c:axPos val="b"/>
        <c:majorTickMark val="out"/>
        <c:minorTickMark val="none"/>
        <c:tickLblPos val="nextTo"/>
        <c:crossAx val="43465728"/>
        <c:crosses val="autoZero"/>
        <c:auto val="1"/>
        <c:lblAlgn val="ctr"/>
        <c:lblOffset val="100"/>
        <c:noMultiLvlLbl val="0"/>
      </c:catAx>
      <c:valAx>
        <c:axId val="43465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346419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5014809692805998E-2"/>
          <c:y val="0.13613554722875909"/>
          <c:w val="0.88048922702136567"/>
          <c:h val="0.81536247655984351"/>
        </c:manualLayout>
      </c:layout>
      <c:scatterChart>
        <c:scatterStyle val="lineMarker"/>
        <c:varyColors val="0"/>
        <c:ser>
          <c:idx val="0"/>
          <c:order val="0"/>
          <c:tx>
            <c:strRef>
              <c:f>'GRAFICO Tassi irre. e invest'!$B$18</c:f>
              <c:strCache>
                <c:ptCount val="1"/>
                <c:pt idx="0">
                  <c:v>    Piemonte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0.10649629049102169"/>
                  <c:y val="-4.270894299132149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invest'!$C$18</c:f>
              <c:numCache>
                <c:formatCode>0.0</c:formatCode>
                <c:ptCount val="1"/>
                <c:pt idx="0">
                  <c:v>31.685264483627201</c:v>
                </c:pt>
              </c:numCache>
            </c:numRef>
          </c:xVal>
          <c:yVal>
            <c:numRef>
              <c:f>'GRAFICO Tassi irre. e invest'!$D$18</c:f>
              <c:numCache>
                <c:formatCode>0.0</c:formatCode>
                <c:ptCount val="1"/>
                <c:pt idx="0">
                  <c:v>15.113350000000001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'GRAFICO Tassi irre. e invest'!$B$19</c:f>
              <c:strCache>
                <c:ptCount val="1"/>
                <c:pt idx="0">
                  <c:v>    Valle d'Aosta 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Pos val="l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invest'!$C$19</c:f>
              <c:numCache>
                <c:formatCode>0.0</c:formatCode>
                <c:ptCount val="1"/>
                <c:pt idx="0">
                  <c:v>18.325714285714287</c:v>
                </c:pt>
              </c:numCache>
            </c:numRef>
          </c:xVal>
          <c:yVal>
            <c:numRef>
              <c:f>'GRAFICO Tassi irre. e invest'!$D$19</c:f>
              <c:numCache>
                <c:formatCode>0.0</c:formatCode>
                <c:ptCount val="1"/>
                <c:pt idx="0">
                  <c:v>19.047619000000001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'GRAFICO Tassi irre. e invest'!$B$20</c:f>
              <c:strCache>
                <c:ptCount val="1"/>
                <c:pt idx="0">
                  <c:v>    Liguria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5.1118387146384101E-2"/>
                  <c:y val="4.5977011494252783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invest'!$C$20</c:f>
              <c:numCache>
                <c:formatCode>0.0</c:formatCode>
                <c:ptCount val="1"/>
                <c:pt idx="0">
                  <c:v>21.55294117647059</c:v>
                </c:pt>
              </c:numCache>
            </c:numRef>
          </c:xVal>
          <c:yVal>
            <c:numRef>
              <c:f>'GRAFICO Tassi irre. e invest'!$D$20</c:f>
              <c:numCache>
                <c:formatCode>0.0</c:formatCode>
                <c:ptCount val="1"/>
                <c:pt idx="0">
                  <c:v>10.084034000000001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'GRAFICO Tassi irre. e invest'!$B$21</c:f>
              <c:strCache>
                <c:ptCount val="1"/>
                <c:pt idx="0">
                  <c:v>    Lombardia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9.6467694140641103E-2"/>
                  <c:y val="2.7483432387043573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dLblPos val="l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invest'!$C$21</c:f>
              <c:numCache>
                <c:formatCode>0.0</c:formatCode>
                <c:ptCount val="1"/>
                <c:pt idx="0">
                  <c:v>24.587326169064749</c:v>
                </c:pt>
              </c:numCache>
            </c:numRef>
          </c:xVal>
          <c:yVal>
            <c:numRef>
              <c:f>'GRAFICO Tassi irre. e invest'!$D$21</c:f>
              <c:numCache>
                <c:formatCode>0.0</c:formatCode>
                <c:ptCount val="1"/>
                <c:pt idx="0">
                  <c:v>19.064748000000002</c:v>
                </c:pt>
              </c:numCache>
            </c:numRef>
          </c:yVal>
          <c:smooth val="0"/>
        </c:ser>
        <c:ser>
          <c:idx val="6"/>
          <c:order val="4"/>
          <c:tx>
            <c:strRef>
              <c:f>'GRAFICO Tassi irre. e invest'!$B$22</c:f>
              <c:strCache>
                <c:ptCount val="1"/>
                <c:pt idx="0">
                  <c:v>Bolzano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7.8825870850355265E-2"/>
                  <c:y val="2.9223559698715821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dLblPos val="l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invest'!$C$22</c:f>
              <c:numCache>
                <c:formatCode>0.0</c:formatCode>
                <c:ptCount val="1"/>
                <c:pt idx="0">
                  <c:v>33.28142857142857</c:v>
                </c:pt>
              </c:numCache>
            </c:numRef>
          </c:xVal>
          <c:yVal>
            <c:numRef>
              <c:f>'GRAFICO Tassi irre. e invest'!$D$22</c:f>
              <c:numCache>
                <c:formatCode>0.0</c:formatCode>
                <c:ptCount val="1"/>
                <c:pt idx="0">
                  <c:v>7.1428570000000002</c:v>
                </c:pt>
              </c:numCache>
            </c:numRef>
          </c:yVal>
          <c:smooth val="0"/>
        </c:ser>
        <c:ser>
          <c:idx val="7"/>
          <c:order val="5"/>
          <c:tx>
            <c:strRef>
              <c:f>'GRAFICO Tassi irre. e invest'!$B$23</c:f>
              <c:strCache>
                <c:ptCount val="1"/>
                <c:pt idx="0">
                  <c:v> Trento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2.1299258098204338E-3"/>
                  <c:y val="-2.2988505747126436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invest'!$C$23</c:f>
              <c:numCache>
                <c:formatCode>0.0</c:formatCode>
                <c:ptCount val="1"/>
                <c:pt idx="0">
                  <c:v>15.071894736842104</c:v>
                </c:pt>
              </c:numCache>
            </c:numRef>
          </c:xVal>
          <c:yVal>
            <c:numRef>
              <c:f>'GRAFICO Tassi irre. e invest'!$D$23</c:f>
              <c:numCache>
                <c:formatCode>0.0</c:formatCode>
                <c:ptCount val="1"/>
                <c:pt idx="0">
                  <c:v>20</c:v>
                </c:pt>
              </c:numCache>
            </c:numRef>
          </c:yVal>
          <c:smooth val="0"/>
        </c:ser>
        <c:ser>
          <c:idx val="8"/>
          <c:order val="6"/>
          <c:tx>
            <c:strRef>
              <c:f>'GRAFICO Tassi irre. e invest'!$B$24</c:f>
              <c:strCache>
                <c:ptCount val="1"/>
                <c:pt idx="0">
                  <c:v>    Veneto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Pos val="l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invest'!$C$24</c:f>
              <c:numCache>
                <c:formatCode>0.0</c:formatCode>
                <c:ptCount val="1"/>
                <c:pt idx="0">
                  <c:v>21.213745644599307</c:v>
                </c:pt>
              </c:numCache>
            </c:numRef>
          </c:xVal>
          <c:yVal>
            <c:numRef>
              <c:f>'GRAFICO Tassi irre. e invest'!$D$24</c:f>
              <c:numCache>
                <c:formatCode>0.0</c:formatCode>
                <c:ptCount val="1"/>
                <c:pt idx="0">
                  <c:v>15.156794</c:v>
                </c:pt>
              </c:numCache>
            </c:numRef>
          </c:yVal>
          <c:smooth val="0"/>
        </c:ser>
        <c:ser>
          <c:idx val="10"/>
          <c:order val="7"/>
          <c:tx>
            <c:strRef>
              <c:f>'GRAFICO Tassi irre. e invest'!$B$25</c:f>
              <c:strCache>
                <c:ptCount val="1"/>
                <c:pt idx="0">
                  <c:v>    Friuli-Venezia Giulia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0.16613438087668753"/>
                  <c:y val="1.532567049808429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invest'!$C$25</c:f>
              <c:numCache>
                <c:formatCode>0.0</c:formatCode>
                <c:ptCount val="1"/>
                <c:pt idx="0">
                  <c:v>17.423359999999999</c:v>
                </c:pt>
              </c:numCache>
            </c:numRef>
          </c:xVal>
          <c:yVal>
            <c:numRef>
              <c:f>'GRAFICO Tassi irre. e invest'!$D$25</c:f>
              <c:numCache>
                <c:formatCode>0.0</c:formatCode>
                <c:ptCount val="1"/>
                <c:pt idx="0">
                  <c:v>16.8</c:v>
                </c:pt>
              </c:numCache>
            </c:numRef>
          </c:yVal>
          <c:smooth val="0"/>
        </c:ser>
        <c:ser>
          <c:idx val="9"/>
          <c:order val="8"/>
          <c:tx>
            <c:strRef>
              <c:f>'GRAFICO Tassi irre. e invest'!$B$26</c:f>
              <c:strCache>
                <c:ptCount val="1"/>
                <c:pt idx="0">
                  <c:v>    Emilia-Romagna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Pos val="l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invest'!$C$26</c:f>
              <c:numCache>
                <c:formatCode>0.0</c:formatCode>
                <c:ptCount val="1"/>
                <c:pt idx="0">
                  <c:v>18.007495495495498</c:v>
                </c:pt>
              </c:numCache>
            </c:numRef>
          </c:xVal>
          <c:yVal>
            <c:numRef>
              <c:f>'GRAFICO Tassi irre. e invest'!$D$26</c:f>
              <c:numCache>
                <c:formatCode>0.0</c:formatCode>
                <c:ptCount val="1"/>
                <c:pt idx="0">
                  <c:v>13.333333</c:v>
                </c:pt>
              </c:numCache>
            </c:numRef>
          </c:yVal>
          <c:smooth val="0"/>
        </c:ser>
        <c:ser>
          <c:idx val="12"/>
          <c:order val="9"/>
          <c:tx>
            <c:strRef>
              <c:f>'GRAFICO Tassi irre. e invest'!$B$27</c:f>
              <c:strCache>
                <c:ptCount val="1"/>
                <c:pt idx="0">
                  <c:v>    Toscana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0.11714591954012386"/>
                  <c:y val="7.6628352490421452E-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invest'!$C$27</c:f>
              <c:numCache>
                <c:formatCode>0.0</c:formatCode>
                <c:ptCount val="1"/>
                <c:pt idx="0">
                  <c:v>7.9998035363457758</c:v>
                </c:pt>
              </c:numCache>
            </c:numRef>
          </c:xVal>
          <c:yVal>
            <c:numRef>
              <c:f>'GRAFICO Tassi irre. e invest'!$D$27</c:f>
              <c:numCache>
                <c:formatCode>0.0</c:formatCode>
                <c:ptCount val="1"/>
                <c:pt idx="0">
                  <c:v>17.485264999999998</c:v>
                </c:pt>
              </c:numCache>
            </c:numRef>
          </c:yVal>
          <c:smooth val="0"/>
        </c:ser>
        <c:ser>
          <c:idx val="13"/>
          <c:order val="10"/>
          <c:tx>
            <c:strRef>
              <c:f>'GRAFICO Tassi irre. e invest'!$B$28</c:f>
              <c:strCache>
                <c:ptCount val="1"/>
                <c:pt idx="0">
                  <c:v>    Umbria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0.12779554858922604"/>
                  <c:y val="0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invest'!$C$28</c:f>
              <c:numCache>
                <c:formatCode>0.0</c:formatCode>
                <c:ptCount val="1"/>
                <c:pt idx="0">
                  <c:v>9.2941666666666674</c:v>
                </c:pt>
              </c:numCache>
            </c:numRef>
          </c:xVal>
          <c:yVal>
            <c:numRef>
              <c:f>'GRAFICO Tassi irre. e invest'!$D$28</c:f>
              <c:numCache>
                <c:formatCode>0.0</c:formatCode>
                <c:ptCount val="1"/>
                <c:pt idx="0">
                  <c:v>6.8181820000000002</c:v>
                </c:pt>
              </c:numCache>
            </c:numRef>
          </c:yVal>
          <c:smooth val="0"/>
        </c:ser>
        <c:ser>
          <c:idx val="14"/>
          <c:order val="11"/>
          <c:tx>
            <c:strRef>
              <c:f>'GRAFICO Tassi irre. e invest'!$B$29</c:f>
              <c:strCache>
                <c:ptCount val="1"/>
                <c:pt idx="0">
                  <c:v>    Marche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0.13418532601868732"/>
                  <c:y val="7.6628352490421452E-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invest'!$C$29</c:f>
              <c:numCache>
                <c:formatCode>0.0</c:formatCode>
                <c:ptCount val="1"/>
                <c:pt idx="0">
                  <c:v>9.7143718592964827</c:v>
                </c:pt>
              </c:numCache>
            </c:numRef>
          </c:xVal>
          <c:yVal>
            <c:numRef>
              <c:f>'GRAFICO Tassi irre. e invest'!$D$29</c:f>
              <c:numCache>
                <c:formatCode>0.0</c:formatCode>
                <c:ptCount val="1"/>
                <c:pt idx="0">
                  <c:v>13.567838999999999</c:v>
                </c:pt>
              </c:numCache>
            </c:numRef>
          </c:yVal>
          <c:smooth val="0"/>
        </c:ser>
        <c:ser>
          <c:idx val="15"/>
          <c:order val="12"/>
          <c:tx>
            <c:strRef>
              <c:f>'GRAFICO Tassi irre. e invest'!$B$30</c:f>
              <c:strCache>
                <c:ptCount val="1"/>
                <c:pt idx="0">
                  <c:v>    Lazio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4.4728609716922794E-2"/>
                  <c:y val="2.2988505747126436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invest'!$C$30</c:f>
              <c:numCache>
                <c:formatCode>0.0</c:formatCode>
                <c:ptCount val="1"/>
                <c:pt idx="0">
                  <c:v>6.6973828124999999</c:v>
                </c:pt>
              </c:numCache>
            </c:numRef>
          </c:xVal>
          <c:yVal>
            <c:numRef>
              <c:f>'GRAFICO Tassi irre. e invest'!$D$30</c:f>
              <c:numCache>
                <c:formatCode>0.0</c:formatCode>
                <c:ptCount val="1"/>
                <c:pt idx="0">
                  <c:v>26.171875</c:v>
                </c:pt>
              </c:numCache>
            </c:numRef>
          </c:yVal>
          <c:smooth val="0"/>
        </c:ser>
        <c:ser>
          <c:idx val="18"/>
          <c:order val="13"/>
          <c:tx>
            <c:strRef>
              <c:f>'GRAFICO Tassi irre. e invest'!$B$31</c:f>
              <c:strCache>
                <c:ptCount val="1"/>
                <c:pt idx="0">
                  <c:v>    Abruzzo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0.13418532601868732"/>
                  <c:y val="2.554278416347382E-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invest'!$C$31</c:f>
              <c:numCache>
                <c:formatCode>0.0</c:formatCode>
                <c:ptCount val="1"/>
                <c:pt idx="0">
                  <c:v>8.9539837398373976</c:v>
                </c:pt>
              </c:numCache>
            </c:numRef>
          </c:xVal>
          <c:yVal>
            <c:numRef>
              <c:f>'GRAFICO Tassi irre. e invest'!$D$31</c:f>
              <c:numCache>
                <c:formatCode>0.0</c:formatCode>
                <c:ptCount val="1"/>
                <c:pt idx="0">
                  <c:v>20.731707</c:v>
                </c:pt>
              </c:numCache>
            </c:numRef>
          </c:yVal>
          <c:smooth val="0"/>
        </c:ser>
        <c:ser>
          <c:idx val="19"/>
          <c:order val="14"/>
          <c:tx>
            <c:strRef>
              <c:f>'GRAFICO Tassi irre. e invest'!$B$32</c:f>
              <c:strCache>
                <c:ptCount val="1"/>
                <c:pt idx="0">
                  <c:v>    Molise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0.1192758453499443"/>
                  <c:y val="0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invest'!$C$32</c:f>
              <c:numCache>
                <c:formatCode>0.0</c:formatCode>
                <c:ptCount val="1"/>
                <c:pt idx="0">
                  <c:v>8.7023595505617966</c:v>
                </c:pt>
              </c:numCache>
            </c:numRef>
          </c:xVal>
          <c:yVal>
            <c:numRef>
              <c:f>'GRAFICO Tassi irre. e invest'!$D$32</c:f>
              <c:numCache>
                <c:formatCode>0.0</c:formatCode>
                <c:ptCount val="1"/>
                <c:pt idx="0">
                  <c:v>15.730337</c:v>
                </c:pt>
              </c:numCache>
            </c:numRef>
          </c:yVal>
          <c:smooth val="0"/>
        </c:ser>
        <c:ser>
          <c:idx val="20"/>
          <c:order val="15"/>
          <c:tx>
            <c:strRef>
              <c:f>'GRAFICO Tassi irre. e invest'!$B$33</c:f>
              <c:strCache>
                <c:ptCount val="1"/>
                <c:pt idx="0">
                  <c:v>    Campania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0.15335465830707123"/>
                  <c:y val="-7.6628352490421452E-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invest'!$C$33</c:f>
              <c:numCache>
                <c:formatCode>0.0</c:formatCode>
                <c:ptCount val="1"/>
                <c:pt idx="0">
                  <c:v>5.4530038022813683</c:v>
                </c:pt>
              </c:numCache>
            </c:numRef>
          </c:xVal>
          <c:yVal>
            <c:numRef>
              <c:f>'GRAFICO Tassi irre. e invest'!$D$33</c:f>
              <c:numCache>
                <c:formatCode>0.0</c:formatCode>
                <c:ptCount val="1"/>
                <c:pt idx="0">
                  <c:v>32.065905999999998</c:v>
                </c:pt>
              </c:numCache>
            </c:numRef>
          </c:yVal>
          <c:smooth val="0"/>
        </c:ser>
        <c:ser>
          <c:idx val="4"/>
          <c:order val="16"/>
          <c:tx>
            <c:strRef>
              <c:f>'GRAFICO Tassi irre. e invest'!$B$34</c:f>
              <c:strCache>
                <c:ptCount val="1"/>
                <c:pt idx="0">
                  <c:v>    Puglia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5.5958517766180771E-2"/>
                  <c:y val="4.316086925915869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    Puglia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dLblPos val="t"/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invest'!$C$34</c:f>
              <c:numCache>
                <c:formatCode>0.0</c:formatCode>
                <c:ptCount val="1"/>
                <c:pt idx="0">
                  <c:v>3.457649536647009</c:v>
                </c:pt>
              </c:numCache>
            </c:numRef>
          </c:xVal>
          <c:yVal>
            <c:numRef>
              <c:f>'GRAFICO Tassi irre. e invest'!$D$34</c:f>
              <c:numCache>
                <c:formatCode>0.0</c:formatCode>
                <c:ptCount val="1"/>
                <c:pt idx="0">
                  <c:v>26.200505</c:v>
                </c:pt>
              </c:numCache>
            </c:numRef>
          </c:yVal>
          <c:smooth val="0"/>
        </c:ser>
        <c:ser>
          <c:idx val="5"/>
          <c:order val="17"/>
          <c:tx>
            <c:strRef>
              <c:f>'GRAFICO Tassi irre. e invest'!$B$35</c:f>
              <c:strCache>
                <c:ptCount val="1"/>
                <c:pt idx="0">
                  <c:v>    Basilicata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0.15761450992671211"/>
                  <c:y val="-7.6628352490421452E-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invest'!$C$35</c:f>
              <c:numCache>
                <c:formatCode>0.0</c:formatCode>
                <c:ptCount val="1"/>
                <c:pt idx="0">
                  <c:v>6.418442211055277</c:v>
                </c:pt>
              </c:numCache>
            </c:numRef>
          </c:xVal>
          <c:yVal>
            <c:numRef>
              <c:f>'GRAFICO Tassi irre. e invest'!$D$35</c:f>
              <c:numCache>
                <c:formatCode>0.0</c:formatCode>
                <c:ptCount val="1"/>
                <c:pt idx="0">
                  <c:v>18.592965</c:v>
                </c:pt>
              </c:numCache>
            </c:numRef>
          </c:yVal>
          <c:smooth val="0"/>
        </c:ser>
        <c:ser>
          <c:idx val="11"/>
          <c:order val="18"/>
          <c:tx>
            <c:strRef>
              <c:f>'GRAFICO Tassi irre. e invest'!$B$36</c:f>
              <c:strCache>
                <c:ptCount val="1"/>
                <c:pt idx="0">
                  <c:v>    Calabria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tx1"/>
              </a:solidFill>
            </c:spPr>
          </c:marker>
          <c:dPt>
            <c:idx val="0"/>
            <c:marker>
              <c:symbol val="circle"/>
              <c:size val="7"/>
            </c:marker>
            <c:bubble3D val="0"/>
          </c:dPt>
          <c:dLbls>
            <c:dLbl>
              <c:idx val="0"/>
              <c:layout>
                <c:manualLayout>
                  <c:x val="-8.9456884012458215E-2"/>
                  <c:y val="-4.8531289910600253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invest'!$C$36</c:f>
              <c:numCache>
                <c:formatCode>0.0</c:formatCode>
                <c:ptCount val="1"/>
                <c:pt idx="0">
                  <c:v>2.0316858638743458</c:v>
                </c:pt>
              </c:numCache>
            </c:numRef>
          </c:xVal>
          <c:yVal>
            <c:numRef>
              <c:f>'GRAFICO Tassi irre. e invest'!$D$36</c:f>
              <c:numCache>
                <c:formatCode>0.0</c:formatCode>
                <c:ptCount val="1"/>
                <c:pt idx="0">
                  <c:v>27.539266999999999</c:v>
                </c:pt>
              </c:numCache>
            </c:numRef>
          </c:yVal>
          <c:smooth val="0"/>
        </c:ser>
        <c:ser>
          <c:idx val="16"/>
          <c:order val="19"/>
          <c:tx>
            <c:strRef>
              <c:f>'GRAFICO Tassi irre. e invest'!$B$37</c:f>
              <c:strCache>
                <c:ptCount val="1"/>
                <c:pt idx="0">
                  <c:v>    Sicilia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invest'!$C$37</c:f>
              <c:numCache>
                <c:formatCode>0.0</c:formatCode>
                <c:ptCount val="1"/>
                <c:pt idx="0">
                  <c:v>5.3201792114695339</c:v>
                </c:pt>
              </c:numCache>
            </c:numRef>
          </c:xVal>
          <c:yVal>
            <c:numRef>
              <c:f>'GRAFICO Tassi irre. e invest'!$D$37</c:f>
              <c:numCache>
                <c:formatCode>0.0</c:formatCode>
                <c:ptCount val="1"/>
                <c:pt idx="0">
                  <c:v>31.003584</c:v>
                </c:pt>
              </c:numCache>
            </c:numRef>
          </c:yVal>
          <c:smooth val="0"/>
        </c:ser>
        <c:ser>
          <c:idx val="17"/>
          <c:order val="20"/>
          <c:tx>
            <c:strRef>
              <c:f>'GRAFICO Tassi irre. e invest'!$B$38</c:f>
              <c:strCache>
                <c:ptCount val="1"/>
                <c:pt idx="0">
                  <c:v>    Sardegna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</c:spPr>
          </c:marker>
          <c:dLbls>
            <c:dLbl>
              <c:idx val="0"/>
              <c:layout>
                <c:manualLayout>
                  <c:x val="-0.14057510344814864"/>
                  <c:y val="0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xVal>
            <c:numRef>
              <c:f>'GRAFICO Tassi irre. e invest'!$C$38</c:f>
              <c:numCache>
                <c:formatCode>0.0</c:formatCode>
                <c:ptCount val="1"/>
                <c:pt idx="0">
                  <c:v>5.7884803921568633</c:v>
                </c:pt>
              </c:numCache>
            </c:numRef>
          </c:xVal>
          <c:yVal>
            <c:numRef>
              <c:f>'GRAFICO Tassi irre. e invest'!$D$38</c:f>
              <c:numCache>
                <c:formatCode>0.0</c:formatCode>
                <c:ptCount val="1"/>
                <c:pt idx="0">
                  <c:v>14.460784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910144"/>
        <c:axId val="49911680"/>
      </c:scatterChart>
      <c:valAx>
        <c:axId val="49910144"/>
        <c:scaling>
          <c:orientation val="minMax"/>
        </c:scaling>
        <c:delete val="0"/>
        <c:axPos val="b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800" baseline="0"/>
            </a:pPr>
            <a:endParaRPr lang="it-IT"/>
          </a:p>
        </c:txPr>
        <c:crossAx val="49911680"/>
        <c:crossesAt val="22.3"/>
        <c:crossBetween val="midCat"/>
        <c:majorUnit val="5"/>
        <c:minorUnit val="1"/>
      </c:valAx>
      <c:valAx>
        <c:axId val="49911680"/>
        <c:scaling>
          <c:orientation val="minMax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800" baseline="0"/>
            </a:pPr>
            <a:endParaRPr lang="it-IT"/>
          </a:p>
        </c:txPr>
        <c:crossAx val="49910144"/>
        <c:crossesAt val="10.4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1720913307397558E-2"/>
          <c:y val="0.13700486038705906"/>
          <c:w val="0.87103179950054677"/>
          <c:h val="0.77923633410586934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'Occupati in agric serie 93-15'!$G$83</c:f>
              <c:strCache>
                <c:ptCount val="1"/>
                <c:pt idx="0">
                  <c:v>% occupazione agricola (asse dx)</c:v>
                </c:pt>
              </c:strCache>
            </c:strRef>
          </c:tx>
          <c:invertIfNegative val="0"/>
          <c:cat>
            <c:numRef>
              <c:f>'Occupati in agric serie 93-15'!$H$80:$AD$80</c:f>
              <c:numCache>
                <c:formatCode>General</c:formatCode>
                <c:ptCount val="23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  <c:pt idx="18">
                  <c:v>2011</c:v>
                </c:pt>
                <c:pt idx="19">
                  <c:v>2012</c:v>
                </c:pt>
                <c:pt idx="20">
                  <c:v>2013</c:v>
                </c:pt>
                <c:pt idx="21">
                  <c:v>2014</c:v>
                </c:pt>
                <c:pt idx="22">
                  <c:v>2015</c:v>
                </c:pt>
              </c:numCache>
            </c:numRef>
          </c:cat>
          <c:val>
            <c:numRef>
              <c:f>'Occupati in agric serie 93-15'!$H$83:$AD$83</c:f>
              <c:numCache>
                <c:formatCode>General</c:formatCode>
                <c:ptCount val="23"/>
                <c:pt idx="0">
                  <c:v>6.3971838952767381</c:v>
                </c:pt>
                <c:pt idx="1">
                  <c:v>6.1730959299955739</c:v>
                </c:pt>
                <c:pt idx="2">
                  <c:v>5.8757393274671683</c:v>
                </c:pt>
                <c:pt idx="3">
                  <c:v>5.60193901246683</c:v>
                </c:pt>
                <c:pt idx="4">
                  <c:v>5.4307615478925344</c:v>
                </c:pt>
                <c:pt idx="5">
                  <c:v>5.180462344264221</c:v>
                </c:pt>
                <c:pt idx="6">
                  <c:v>4.8322266765910751</c:v>
                </c:pt>
                <c:pt idx="7">
                  <c:v>4.6898095410581657</c:v>
                </c:pt>
                <c:pt idx="8">
                  <c:v>4.624752622782391</c:v>
                </c:pt>
                <c:pt idx="9">
                  <c:v>4.4407978418246481</c:v>
                </c:pt>
                <c:pt idx="10">
                  <c:v>4.3579037383497301</c:v>
                </c:pt>
                <c:pt idx="11">
                  <c:v>4.3652448547549252</c:v>
                </c:pt>
                <c:pt idx="12">
                  <c:v>4.1987721427983917</c:v>
                </c:pt>
                <c:pt idx="13">
                  <c:v>4.2728741088795621</c:v>
                </c:pt>
                <c:pt idx="14">
                  <c:v>3.9671420314892507</c:v>
                </c:pt>
                <c:pt idx="15">
                  <c:v>3.8194357226664581</c:v>
                </c:pt>
                <c:pt idx="16">
                  <c:v>3.7993114853446786</c:v>
                </c:pt>
                <c:pt idx="17">
                  <c:v>3.8730221216430016</c:v>
                </c:pt>
              </c:numCache>
            </c:numRef>
          </c:val>
        </c:ser>
        <c:ser>
          <c:idx val="3"/>
          <c:order val="3"/>
          <c:tx>
            <c:strRef>
              <c:f>'Occupati in agric serie 93-15'!$G$84</c:f>
              <c:strCache>
                <c:ptCount val="1"/>
              </c:strCache>
            </c:strRef>
          </c:tx>
          <c:spPr>
            <a:solidFill>
              <a:srgbClr val="92D050"/>
            </a:solidFill>
          </c:spPr>
          <c:invertIfNegative val="0"/>
          <c:cat>
            <c:numRef>
              <c:f>'Occupati in agric serie 93-15'!$H$80:$AD$80</c:f>
              <c:numCache>
                <c:formatCode>General</c:formatCode>
                <c:ptCount val="23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  <c:pt idx="18">
                  <c:v>2011</c:v>
                </c:pt>
                <c:pt idx="19">
                  <c:v>2012</c:v>
                </c:pt>
                <c:pt idx="20">
                  <c:v>2013</c:v>
                </c:pt>
                <c:pt idx="21">
                  <c:v>2014</c:v>
                </c:pt>
                <c:pt idx="22">
                  <c:v>2015</c:v>
                </c:pt>
              </c:numCache>
            </c:numRef>
          </c:cat>
          <c:val>
            <c:numRef>
              <c:f>'Occupati in agric serie 93-15'!$H$84:$AD$84</c:f>
              <c:numCache>
                <c:formatCode>General</c:formatCode>
                <c:ptCount val="23"/>
                <c:pt idx="15">
                  <c:v>3.6990520887775267</c:v>
                </c:pt>
                <c:pt idx="16">
                  <c:v>3.6906886106959873</c:v>
                </c:pt>
                <c:pt idx="17">
                  <c:v>3.7692126814162639</c:v>
                </c:pt>
                <c:pt idx="18">
                  <c:v>3.6813170085250877</c:v>
                </c:pt>
                <c:pt idx="19">
                  <c:v>3.6930783966708103</c:v>
                </c:pt>
                <c:pt idx="20">
                  <c:v>3.6013282239477329</c:v>
                </c:pt>
                <c:pt idx="21">
                  <c:v>3.6435702866526234</c:v>
                </c:pt>
                <c:pt idx="22">
                  <c:v>3.7518329268966366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448640"/>
        <c:axId val="47283584"/>
      </c:barChart>
      <c:lineChart>
        <c:grouping val="standard"/>
        <c:varyColors val="0"/>
        <c:ser>
          <c:idx val="0"/>
          <c:order val="0"/>
          <c:tx>
            <c:strRef>
              <c:f>'Occupati in agric serie 93-15'!$G$81</c:f>
              <c:strCache>
                <c:ptCount val="1"/>
                <c:pt idx="0">
                  <c:v>Occupazione in agricoltura (migliaia) (asse sx)</c:v>
                </c:pt>
              </c:strCache>
            </c:strRef>
          </c:tx>
          <c:marker>
            <c:symbol val="none"/>
          </c:marker>
          <c:cat>
            <c:numRef>
              <c:f>'Occupati in agric serie 93-15'!$H$80:$AD$80</c:f>
              <c:numCache>
                <c:formatCode>General</c:formatCode>
                <c:ptCount val="23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  <c:pt idx="18">
                  <c:v>2011</c:v>
                </c:pt>
                <c:pt idx="19">
                  <c:v>2012</c:v>
                </c:pt>
                <c:pt idx="20">
                  <c:v>2013</c:v>
                </c:pt>
                <c:pt idx="21">
                  <c:v>2014</c:v>
                </c:pt>
                <c:pt idx="22">
                  <c:v>2015</c:v>
                </c:pt>
              </c:numCache>
            </c:numRef>
          </c:cat>
          <c:val>
            <c:numRef>
              <c:f>'Occupati in agric serie 93-15'!$H$81:$AD$81</c:f>
              <c:numCache>
                <c:formatCode>General</c:formatCode>
                <c:ptCount val="23"/>
                <c:pt idx="0">
                  <c:v>1363.0219999999999</c:v>
                </c:pt>
                <c:pt idx="1">
                  <c:v>1291.069</c:v>
                </c:pt>
                <c:pt idx="2">
                  <c:v>1219.8679999999999</c:v>
                </c:pt>
                <c:pt idx="3">
                  <c:v>1166.259</c:v>
                </c:pt>
                <c:pt idx="4">
                  <c:v>1132.7249999999999</c:v>
                </c:pt>
                <c:pt idx="5">
                  <c:v>1090.3789999999999</c:v>
                </c:pt>
                <c:pt idx="6">
                  <c:v>1028.08</c:v>
                </c:pt>
                <c:pt idx="7">
                  <c:v>1012.742</c:v>
                </c:pt>
                <c:pt idx="8">
                  <c:v>1015.824</c:v>
                </c:pt>
                <c:pt idx="9">
                  <c:v>987.16800000000001</c:v>
                </c:pt>
                <c:pt idx="10">
                  <c:v>969.38199999999995</c:v>
                </c:pt>
                <c:pt idx="11">
                  <c:v>976.18600000000004</c:v>
                </c:pt>
                <c:pt idx="12">
                  <c:v>940.81899999999996</c:v>
                </c:pt>
                <c:pt idx="13">
                  <c:v>972.40300000000002</c:v>
                </c:pt>
                <c:pt idx="14">
                  <c:v>908.25400000000002</c:v>
                </c:pt>
                <c:pt idx="15">
                  <c:v>881.92100000000005</c:v>
                </c:pt>
                <c:pt idx="16">
                  <c:v>862.39499999999998</c:v>
                </c:pt>
                <c:pt idx="17">
                  <c:v>872.47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'Occupati in agric serie 93-15'!$G$82</c:f>
              <c:strCache>
                <c:ptCount val="1"/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cat>
            <c:numRef>
              <c:f>'Occupati in agric serie 93-15'!$H$80:$AD$80</c:f>
              <c:numCache>
                <c:formatCode>General</c:formatCode>
                <c:ptCount val="23"/>
                <c:pt idx="0">
                  <c:v>1993</c:v>
                </c:pt>
                <c:pt idx="1">
                  <c:v>1994</c:v>
                </c:pt>
                <c:pt idx="2">
                  <c:v>1995</c:v>
                </c:pt>
                <c:pt idx="3">
                  <c:v>1996</c:v>
                </c:pt>
                <c:pt idx="4">
                  <c:v>1997</c:v>
                </c:pt>
                <c:pt idx="5">
                  <c:v>1998</c:v>
                </c:pt>
                <c:pt idx="6">
                  <c:v>1999</c:v>
                </c:pt>
                <c:pt idx="7">
                  <c:v>2000</c:v>
                </c:pt>
                <c:pt idx="8">
                  <c:v>2001</c:v>
                </c:pt>
                <c:pt idx="9">
                  <c:v>2002</c:v>
                </c:pt>
                <c:pt idx="10">
                  <c:v>2003</c:v>
                </c:pt>
                <c:pt idx="11">
                  <c:v>2004</c:v>
                </c:pt>
                <c:pt idx="12">
                  <c:v>2005</c:v>
                </c:pt>
                <c:pt idx="13">
                  <c:v>2006</c:v>
                </c:pt>
                <c:pt idx="14">
                  <c:v>2007</c:v>
                </c:pt>
                <c:pt idx="15">
                  <c:v>2008</c:v>
                </c:pt>
                <c:pt idx="16">
                  <c:v>2009</c:v>
                </c:pt>
                <c:pt idx="17">
                  <c:v>2010</c:v>
                </c:pt>
                <c:pt idx="18">
                  <c:v>2011</c:v>
                </c:pt>
                <c:pt idx="19">
                  <c:v>2012</c:v>
                </c:pt>
                <c:pt idx="20">
                  <c:v>2013</c:v>
                </c:pt>
                <c:pt idx="21">
                  <c:v>2014</c:v>
                </c:pt>
                <c:pt idx="22">
                  <c:v>2015</c:v>
                </c:pt>
              </c:numCache>
            </c:numRef>
          </c:cat>
          <c:val>
            <c:numRef>
              <c:f>'Occupati in agric serie 93-15'!$H$82:$AD$82</c:f>
              <c:numCache>
                <c:formatCode>General</c:formatCode>
                <c:ptCount val="23"/>
                <c:pt idx="15">
                  <c:v>854.12400000000002</c:v>
                </c:pt>
                <c:pt idx="16">
                  <c:v>837.73900000000003</c:v>
                </c:pt>
                <c:pt idx="17">
                  <c:v>849.08500000000004</c:v>
                </c:pt>
                <c:pt idx="18">
                  <c:v>831.91300000000001</c:v>
                </c:pt>
                <c:pt idx="19">
                  <c:v>833.37900000000002</c:v>
                </c:pt>
                <c:pt idx="20">
                  <c:v>799.154</c:v>
                </c:pt>
                <c:pt idx="21">
                  <c:v>811.74800000000005</c:v>
                </c:pt>
                <c:pt idx="22">
                  <c:v>842.84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887232"/>
        <c:axId val="47280896"/>
      </c:lineChart>
      <c:catAx>
        <c:axId val="43887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7280896"/>
        <c:crosses val="autoZero"/>
        <c:auto val="1"/>
        <c:lblAlgn val="ctr"/>
        <c:lblOffset val="100"/>
        <c:noMultiLvlLbl val="0"/>
      </c:catAx>
      <c:valAx>
        <c:axId val="47280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3887232"/>
        <c:crosses val="autoZero"/>
        <c:crossBetween val="between"/>
      </c:valAx>
      <c:valAx>
        <c:axId val="47283584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crossAx val="48448640"/>
        <c:crosses val="max"/>
        <c:crossBetween val="between"/>
      </c:valAx>
      <c:catAx>
        <c:axId val="484486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7283584"/>
        <c:crosses val="autoZero"/>
        <c:auto val="1"/>
        <c:lblAlgn val="ctr"/>
        <c:lblOffset val="100"/>
        <c:noMultiLvlLbl val="0"/>
      </c:catAx>
    </c:plotArea>
    <c:legend>
      <c:legendPos val="t"/>
      <c:layout>
        <c:manualLayout>
          <c:xMode val="edge"/>
          <c:yMode val="edge"/>
          <c:x val="5.2942118138027627E-2"/>
          <c:y val="2.7777777777777776E-2"/>
          <c:w val="0.90873707709723173"/>
          <c:h val="0.1357625380486102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cat>
            <c:multiLvlStrRef>
              <c:f>'[Dw982013 (4).xls]Ger 1 Tav  SPA20 struttura dell'!$A$158:$B$165</c:f>
              <c:multiLvlStrCache>
                <c:ptCount val="8"/>
                <c:lvl>
                  <c:pt idx="0">
                    <c:v>Conduttore</c:v>
                  </c:pt>
                  <c:pt idx="1">
                    <c:v>Coniuge</c:v>
                  </c:pt>
                  <c:pt idx="2">
                    <c:v>Altri familiari</c:v>
                  </c:pt>
                  <c:pt idx="3">
                    <c:v>Parenti</c:v>
                  </c:pt>
                  <c:pt idx="4">
                    <c:v>Lavoratori a tempo indeterminato</c:v>
                  </c:pt>
                  <c:pt idx="5">
                    <c:v>Lavoratori a tempo determinato</c:v>
                  </c:pt>
                  <c:pt idx="6">
                    <c:v>Manodopera saltuaria </c:v>
                  </c:pt>
                  <c:pt idx="7">
                    <c:v>Manodopera non assunta direttamente dall'azienda</c:v>
                  </c:pt>
                </c:lvl>
                <c:lvl>
                  <c:pt idx="0">
                    <c:v>Manodopera Familiare</c:v>
                  </c:pt>
                  <c:pt idx="4">
                    <c:v>Altra Manodopera</c:v>
                  </c:pt>
                </c:lvl>
              </c:multiLvlStrCache>
            </c:multiLvlStrRef>
          </c:cat>
          <c:val>
            <c:numRef>
              <c:f>'[Dw982013 (4).xls]Ger 1 Tav  SPA20 struttura dell'!$C$158:$C$165</c:f>
              <c:numCache>
                <c:formatCode>#,##0</c:formatCode>
                <c:ptCount val="8"/>
                <c:pt idx="0">
                  <c:v>1455383</c:v>
                </c:pt>
                <c:pt idx="1">
                  <c:v>552015</c:v>
                </c:pt>
                <c:pt idx="2">
                  <c:v>367015</c:v>
                </c:pt>
                <c:pt idx="3">
                  <c:v>176518</c:v>
                </c:pt>
                <c:pt idx="4">
                  <c:v>68962</c:v>
                </c:pt>
                <c:pt idx="5">
                  <c:v>86171</c:v>
                </c:pt>
                <c:pt idx="6">
                  <c:v>713816</c:v>
                </c:pt>
                <c:pt idx="7">
                  <c:v>139197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466496"/>
        <c:axId val="81468032"/>
      </c:barChart>
      <c:catAx>
        <c:axId val="81466496"/>
        <c:scaling>
          <c:orientation val="maxMin"/>
        </c:scaling>
        <c:delete val="0"/>
        <c:axPos val="l"/>
        <c:majorTickMark val="none"/>
        <c:minorTickMark val="none"/>
        <c:tickLblPos val="nextTo"/>
        <c:crossAx val="81468032"/>
        <c:crosses val="autoZero"/>
        <c:auto val="1"/>
        <c:lblAlgn val="ctr"/>
        <c:lblOffset val="100"/>
        <c:noMultiLvlLbl val="0"/>
      </c:catAx>
      <c:valAx>
        <c:axId val="81468032"/>
        <c:scaling>
          <c:orientation val="minMax"/>
          <c:max val="1500000"/>
        </c:scaling>
        <c:delete val="0"/>
        <c:axPos val="t"/>
        <c:majorGridlines/>
        <c:numFmt formatCode="#,##0" sourceLinked="1"/>
        <c:majorTickMark val="out"/>
        <c:minorTickMark val="none"/>
        <c:tickLblPos val="nextTo"/>
        <c:crossAx val="814664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320541709895261E-2"/>
          <c:y val="8.2074035364523928E-2"/>
          <c:w val="0.88416316710411202"/>
          <c:h val="0.8326195683872849"/>
        </c:manualLayout>
      </c:layout>
      <c:lineChart>
        <c:grouping val="standard"/>
        <c:varyColors val="0"/>
        <c:ser>
          <c:idx val="0"/>
          <c:order val="0"/>
          <c:tx>
            <c:strRef>
              <c:f>'FdL Dipe e indip'!$A$16</c:f>
              <c:strCache>
                <c:ptCount val="1"/>
                <c:pt idx="0">
                  <c:v>dipendenti</c:v>
                </c:pt>
              </c:strCache>
            </c:strRef>
          </c:tx>
          <c:marker>
            <c:symbol val="none"/>
          </c:marker>
          <c:cat>
            <c:strRef>
              <c:f>'FdL Dipe e indip'!$B$15:$J$15</c:f>
              <c:strCach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strCache>
            </c:strRef>
          </c:cat>
          <c:val>
            <c:numRef>
              <c:f>'FdL Dipe e indip'!$B$16:$J$16</c:f>
              <c:numCache>
                <c:formatCode>General</c:formatCode>
                <c:ptCount val="9"/>
                <c:pt idx="0">
                  <c:v>271.71499999999997</c:v>
                </c:pt>
                <c:pt idx="1">
                  <c:v>270.613</c:v>
                </c:pt>
                <c:pt idx="2">
                  <c:v>271.84500000000003</c:v>
                </c:pt>
                <c:pt idx="3">
                  <c:v>272.46899999999999</c:v>
                </c:pt>
                <c:pt idx="4">
                  <c:v>283.08199999999999</c:v>
                </c:pt>
                <c:pt idx="5">
                  <c:v>278.54599999999999</c:v>
                </c:pt>
                <c:pt idx="6">
                  <c:v>293.79899999999998</c:v>
                </c:pt>
                <c:pt idx="7">
                  <c:v>312.28500000000003</c:v>
                </c:pt>
                <c:pt idx="8">
                  <c:v>334.56099999999998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'FdL Dipe e indip'!$A$17</c:f>
              <c:strCache>
                <c:ptCount val="1"/>
                <c:pt idx="0">
                  <c:v>indipendenti</c:v>
                </c:pt>
              </c:strCache>
            </c:strRef>
          </c:tx>
          <c:marker>
            <c:symbol val="none"/>
          </c:marker>
          <c:cat>
            <c:strRef>
              <c:f>'FdL Dipe e indip'!$B$15:$J$15</c:f>
              <c:strCach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strCache>
            </c:strRef>
          </c:cat>
          <c:val>
            <c:numRef>
              <c:f>'FdL Dipe e indip'!$B$17:$J$17</c:f>
              <c:numCache>
                <c:formatCode>General</c:formatCode>
                <c:ptCount val="9"/>
                <c:pt idx="0">
                  <c:v>319.63</c:v>
                </c:pt>
                <c:pt idx="1">
                  <c:v>322.86399999999998</c:v>
                </c:pt>
                <c:pt idx="2">
                  <c:v>328.185</c:v>
                </c:pt>
                <c:pt idx="3">
                  <c:v>314.80700000000002</c:v>
                </c:pt>
                <c:pt idx="4">
                  <c:v>308.21600000000001</c:v>
                </c:pt>
                <c:pt idx="5">
                  <c:v>294.608</c:v>
                </c:pt>
                <c:pt idx="6">
                  <c:v>292.84800000000001</c:v>
                </c:pt>
                <c:pt idx="7">
                  <c:v>301.57100000000003</c:v>
                </c:pt>
                <c:pt idx="8">
                  <c:v>309.34699999999998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695680"/>
        <c:axId val="82697216"/>
      </c:lineChart>
      <c:catAx>
        <c:axId val="82695680"/>
        <c:scaling>
          <c:orientation val="minMax"/>
        </c:scaling>
        <c:delete val="0"/>
        <c:axPos val="b"/>
        <c:majorTickMark val="out"/>
        <c:minorTickMark val="none"/>
        <c:tickLblPos val="nextTo"/>
        <c:crossAx val="82697216"/>
        <c:crosses val="autoZero"/>
        <c:auto val="1"/>
        <c:lblAlgn val="ctr"/>
        <c:lblOffset val="100"/>
        <c:noMultiLvlLbl val="0"/>
      </c:catAx>
      <c:valAx>
        <c:axId val="82697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2695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1857224197311412"/>
          <c:y val="0.53177162630916908"/>
          <c:w val="0.38446001039567035"/>
          <c:h val="0.2099775726543827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832174103237096"/>
          <c:y val="5.1400554097404488E-2"/>
          <c:w val="0.85405249343832035"/>
          <c:h val="0.8326195683872849"/>
        </c:manualLayout>
      </c:layout>
      <c:lineChart>
        <c:grouping val="standard"/>
        <c:varyColors val="0"/>
        <c:ser>
          <c:idx val="0"/>
          <c:order val="0"/>
          <c:tx>
            <c:strRef>
              <c:f>'dati inps'!$J$43</c:f>
              <c:strCache>
                <c:ptCount val="1"/>
                <c:pt idx="0">
                  <c:v>dipendenti </c:v>
                </c:pt>
              </c:strCache>
            </c:strRef>
          </c:tx>
          <c:marker>
            <c:symbol val="none"/>
          </c:marker>
          <c:cat>
            <c:strRef>
              <c:f>'dati inps'!$K$42:$Q$42</c:f>
              <c:strCach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strCache>
            </c:strRef>
          </c:cat>
          <c:val>
            <c:numRef>
              <c:f>'dati inps'!$K$43:$Q$43</c:f>
              <c:numCache>
                <c:formatCode>0</c:formatCode>
                <c:ptCount val="7"/>
                <c:pt idx="0">
                  <c:v>525088.08333000005</c:v>
                </c:pt>
                <c:pt idx="1">
                  <c:v>540656.58333000005</c:v>
                </c:pt>
                <c:pt idx="2">
                  <c:v>539393.91666999995</c:v>
                </c:pt>
                <c:pt idx="3">
                  <c:v>548714.33333000005</c:v>
                </c:pt>
                <c:pt idx="4">
                  <c:v>551220</c:v>
                </c:pt>
                <c:pt idx="5">
                  <c:v>555198.25</c:v>
                </c:pt>
                <c:pt idx="6">
                  <c:v>554436.33333000005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'dati inps'!$J$44</c:f>
              <c:strCache>
                <c:ptCount val="1"/>
                <c:pt idx="0">
                  <c:v>lav autonomi</c:v>
                </c:pt>
              </c:strCache>
            </c:strRef>
          </c:tx>
          <c:marker>
            <c:symbol val="none"/>
          </c:marker>
          <c:cat>
            <c:strRef>
              <c:f>'dati inps'!$K$42:$Q$42</c:f>
              <c:strCach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strCache>
            </c:strRef>
          </c:cat>
          <c:val>
            <c:numRef>
              <c:f>'dati inps'!$K$44:$Q$44</c:f>
              <c:numCache>
                <c:formatCode>0</c:formatCode>
                <c:ptCount val="7"/>
                <c:pt idx="0">
                  <c:v>497228.67307999998</c:v>
                </c:pt>
                <c:pt idx="1">
                  <c:v>484873.53846000001</c:v>
                </c:pt>
                <c:pt idx="2">
                  <c:v>476066.42307999998</c:v>
                </c:pt>
                <c:pt idx="3">
                  <c:v>468316.55768999999</c:v>
                </c:pt>
                <c:pt idx="4">
                  <c:v>463960.25</c:v>
                </c:pt>
                <c:pt idx="5">
                  <c:v>459906.15385</c:v>
                </c:pt>
                <c:pt idx="6">
                  <c:v>457945.23077000002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058048"/>
        <c:axId val="83063936"/>
      </c:lineChart>
      <c:catAx>
        <c:axId val="83058048"/>
        <c:scaling>
          <c:orientation val="minMax"/>
        </c:scaling>
        <c:delete val="0"/>
        <c:axPos val="b"/>
        <c:majorTickMark val="out"/>
        <c:minorTickMark val="none"/>
        <c:tickLblPos val="nextTo"/>
        <c:crossAx val="83063936"/>
        <c:crosses val="autoZero"/>
        <c:auto val="1"/>
        <c:lblAlgn val="ctr"/>
        <c:lblOffset val="100"/>
        <c:noMultiLvlLbl val="0"/>
      </c:catAx>
      <c:valAx>
        <c:axId val="83063936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83058048"/>
        <c:crosses val="autoZero"/>
        <c:crossBetween val="between"/>
        <c:dispUnits>
          <c:builtInUnit val="thousands"/>
          <c:dispUnitsLbl>
            <c:layout/>
          </c:dispUnitsLbl>
        </c:dispUnits>
      </c:valAx>
    </c:plotArea>
    <c:legend>
      <c:legendPos val="r"/>
      <c:layout>
        <c:manualLayout>
          <c:xMode val="edge"/>
          <c:yMode val="edge"/>
          <c:x val="0.44626312335958007"/>
          <c:y val="0.51350503062117236"/>
          <c:w val="0.23151465441819771"/>
          <c:h val="0.1674343832020997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'occ per regione '!$L$17</c:f>
              <c:strCache>
                <c:ptCount val="1"/>
                <c:pt idx="0">
                  <c:v>occupati in agricoltura, silv, pesca</c:v>
                </c:pt>
              </c:strCache>
            </c:strRef>
          </c:tx>
          <c:invertIfNegative val="0"/>
          <c:cat>
            <c:strRef>
              <c:f>'occ per regione '!$K$18:$K$38</c:f>
              <c:strCache>
                <c:ptCount val="21"/>
                <c:pt idx="0">
                  <c:v>  Piemonte</c:v>
                </c:pt>
                <c:pt idx="1">
                  <c:v>  Valle d'Aosta </c:v>
                </c:pt>
                <c:pt idx="2">
                  <c:v>  Liguria</c:v>
                </c:pt>
                <c:pt idx="3">
                  <c:v>  Lombardia</c:v>
                </c:pt>
                <c:pt idx="4">
                  <c:v> Bolzano</c:v>
                </c:pt>
                <c:pt idx="5">
                  <c:v>Trento</c:v>
                </c:pt>
                <c:pt idx="6">
                  <c:v>  Veneto</c:v>
                </c:pt>
                <c:pt idx="7">
                  <c:v>  Friuli-Venezia Giulia</c:v>
                </c:pt>
                <c:pt idx="8">
                  <c:v>  Emilia-Romagna</c:v>
                </c:pt>
                <c:pt idx="9">
                  <c:v>  Toscana</c:v>
                </c:pt>
                <c:pt idx="10">
                  <c:v>  Umbria</c:v>
                </c:pt>
                <c:pt idx="11">
                  <c:v>  Marche</c:v>
                </c:pt>
                <c:pt idx="12">
                  <c:v>  Lazio</c:v>
                </c:pt>
                <c:pt idx="13">
                  <c:v>  Abruzzo</c:v>
                </c:pt>
                <c:pt idx="14">
                  <c:v>  Molise</c:v>
                </c:pt>
                <c:pt idx="15">
                  <c:v>  Campania</c:v>
                </c:pt>
                <c:pt idx="16">
                  <c:v>  Puglia</c:v>
                </c:pt>
                <c:pt idx="17">
                  <c:v>  Basilicata</c:v>
                </c:pt>
                <c:pt idx="18">
                  <c:v>  Calabria</c:v>
                </c:pt>
                <c:pt idx="19">
                  <c:v>  Sicilia</c:v>
                </c:pt>
                <c:pt idx="20">
                  <c:v>  Sardegna</c:v>
                </c:pt>
              </c:strCache>
            </c:strRef>
          </c:cat>
          <c:val>
            <c:numRef>
              <c:f>'occ per regione '!$L$18:$L$38</c:f>
              <c:numCache>
                <c:formatCode>General</c:formatCode>
                <c:ptCount val="21"/>
                <c:pt idx="0">
                  <c:v>61.915999999999997</c:v>
                </c:pt>
                <c:pt idx="1">
                  <c:v>1.8129999999999999</c:v>
                </c:pt>
                <c:pt idx="2">
                  <c:v>10.202999999999999</c:v>
                </c:pt>
                <c:pt idx="3">
                  <c:v>63.960999999999999</c:v>
                </c:pt>
                <c:pt idx="4">
                  <c:v>14.571999999999999</c:v>
                </c:pt>
                <c:pt idx="5">
                  <c:v>9.4380000000000006</c:v>
                </c:pt>
                <c:pt idx="6">
                  <c:v>72.626999999999995</c:v>
                </c:pt>
                <c:pt idx="7">
                  <c:v>15.242000000000001</c:v>
                </c:pt>
                <c:pt idx="8">
                  <c:v>76.41</c:v>
                </c:pt>
                <c:pt idx="9">
                  <c:v>54.052</c:v>
                </c:pt>
                <c:pt idx="10">
                  <c:v>12.676</c:v>
                </c:pt>
                <c:pt idx="11">
                  <c:v>14.992000000000001</c:v>
                </c:pt>
                <c:pt idx="12">
                  <c:v>48.22</c:v>
                </c:pt>
                <c:pt idx="13">
                  <c:v>27.215</c:v>
                </c:pt>
                <c:pt idx="14">
                  <c:v>6.43</c:v>
                </c:pt>
                <c:pt idx="15">
                  <c:v>68.066999999999993</c:v>
                </c:pt>
                <c:pt idx="16">
                  <c:v>105.96599999999999</c:v>
                </c:pt>
                <c:pt idx="17">
                  <c:v>16.609000000000002</c:v>
                </c:pt>
                <c:pt idx="18">
                  <c:v>63.533000000000001</c:v>
                </c:pt>
                <c:pt idx="19">
                  <c:v>102.14</c:v>
                </c:pt>
                <c:pt idx="20">
                  <c:v>37.917000000000002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173184"/>
        <c:axId val="84174720"/>
      </c:barChart>
      <c:catAx>
        <c:axId val="84173184"/>
        <c:scaling>
          <c:orientation val="maxMin"/>
        </c:scaling>
        <c:delete val="0"/>
        <c:axPos val="l"/>
        <c:majorTickMark val="out"/>
        <c:minorTickMark val="none"/>
        <c:tickLblPos val="nextTo"/>
        <c:crossAx val="84174720"/>
        <c:crosses val="autoZero"/>
        <c:auto val="1"/>
        <c:lblAlgn val="ctr"/>
        <c:lblOffset val="100"/>
        <c:noMultiLvlLbl val="0"/>
      </c:catAx>
      <c:valAx>
        <c:axId val="84174720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84173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944206036745407"/>
          <c:y val="0.15286979963073175"/>
          <c:w val="0.67482939632545935"/>
          <c:h val="0.8312201793679294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'occ per regione '!$L$40</c:f>
              <c:strCache>
                <c:ptCount val="1"/>
                <c:pt idx="0">
                  <c:v>%  occ in agr, silv pesca su totale</c:v>
                </c:pt>
              </c:strCache>
            </c:strRef>
          </c:tx>
          <c:invertIfNegative val="0"/>
          <c:cat>
            <c:strRef>
              <c:f>'occ per regione '!$K$41:$K$61</c:f>
              <c:strCache>
                <c:ptCount val="21"/>
                <c:pt idx="0">
                  <c:v>  Piemonte</c:v>
                </c:pt>
                <c:pt idx="1">
                  <c:v>  Valle d'Aosta </c:v>
                </c:pt>
                <c:pt idx="2">
                  <c:v>  Liguria</c:v>
                </c:pt>
                <c:pt idx="3">
                  <c:v>  Lombardia</c:v>
                </c:pt>
                <c:pt idx="4">
                  <c:v> Bolzano</c:v>
                </c:pt>
                <c:pt idx="5">
                  <c:v>Trento</c:v>
                </c:pt>
                <c:pt idx="6">
                  <c:v>  Veneto</c:v>
                </c:pt>
                <c:pt idx="7">
                  <c:v>  Friuli-Venezia Giulia</c:v>
                </c:pt>
                <c:pt idx="8">
                  <c:v>  Emilia-Romagna</c:v>
                </c:pt>
                <c:pt idx="9">
                  <c:v>  Toscana</c:v>
                </c:pt>
                <c:pt idx="10">
                  <c:v>  Umbria</c:v>
                </c:pt>
                <c:pt idx="11">
                  <c:v>  Marche</c:v>
                </c:pt>
                <c:pt idx="12">
                  <c:v>  Lazio</c:v>
                </c:pt>
                <c:pt idx="13">
                  <c:v>  Abruzzo</c:v>
                </c:pt>
                <c:pt idx="14">
                  <c:v>  Molise</c:v>
                </c:pt>
                <c:pt idx="15">
                  <c:v>  Campania</c:v>
                </c:pt>
                <c:pt idx="16">
                  <c:v>  Puglia</c:v>
                </c:pt>
                <c:pt idx="17">
                  <c:v>  Basilicata</c:v>
                </c:pt>
                <c:pt idx="18">
                  <c:v>  Calabria</c:v>
                </c:pt>
                <c:pt idx="19">
                  <c:v>  Sicilia</c:v>
                </c:pt>
                <c:pt idx="20">
                  <c:v>  Sardegna</c:v>
                </c:pt>
              </c:strCache>
            </c:strRef>
          </c:cat>
          <c:val>
            <c:numRef>
              <c:f>'occ per regione '!$L$41:$L$61</c:f>
              <c:numCache>
                <c:formatCode>General</c:formatCode>
                <c:ptCount val="21"/>
                <c:pt idx="0">
                  <c:v>3.4191847876207797</c:v>
                </c:pt>
                <c:pt idx="1">
                  <c:v>3.3313121290630798</c:v>
                </c:pt>
                <c:pt idx="2">
                  <c:v>1.6738577639242063</c:v>
                </c:pt>
                <c:pt idx="3">
                  <c:v>1.4779447461572537</c:v>
                </c:pt>
                <c:pt idx="4">
                  <c:v>5.825491121043247</c:v>
                </c:pt>
                <c:pt idx="5">
                  <c:v>4.0816503048912347</c:v>
                </c:pt>
                <c:pt idx="6">
                  <c:v>3.4896610377161306</c:v>
                </c:pt>
                <c:pt idx="7">
                  <c:v>3.0567081327046912</c:v>
                </c:pt>
                <c:pt idx="8">
                  <c:v>3.88431739260175</c:v>
                </c:pt>
                <c:pt idx="9">
                  <c:v>3.4517992117033698</c:v>
                </c:pt>
                <c:pt idx="10">
                  <c:v>3.5784962749875082</c:v>
                </c:pt>
                <c:pt idx="11">
                  <c:v>2.4189189407226102</c:v>
                </c:pt>
                <c:pt idx="12">
                  <c:v>2.0642582797219799</c:v>
                </c:pt>
                <c:pt idx="13">
                  <c:v>5.6074323461175508</c:v>
                </c:pt>
                <c:pt idx="14">
                  <c:v>6.0746913055390221</c:v>
                </c:pt>
                <c:pt idx="15">
                  <c:v>4.1595728168155102</c:v>
                </c:pt>
                <c:pt idx="16">
                  <c:v>8.8716199585076811</c:v>
                </c:pt>
                <c:pt idx="17">
                  <c:v>8.6279623068851237</c:v>
                </c:pt>
                <c:pt idx="18">
                  <c:v>12.146012919703983</c:v>
                </c:pt>
                <c:pt idx="19">
                  <c:v>7.5580375741170878</c:v>
                </c:pt>
                <c:pt idx="20">
                  <c:v>6.7456328711948306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186624"/>
        <c:axId val="84188160"/>
      </c:barChart>
      <c:catAx>
        <c:axId val="84186624"/>
        <c:scaling>
          <c:orientation val="maxMin"/>
        </c:scaling>
        <c:delete val="0"/>
        <c:axPos val="l"/>
        <c:majorTickMark val="out"/>
        <c:minorTickMark val="none"/>
        <c:tickLblPos val="nextTo"/>
        <c:crossAx val="84188160"/>
        <c:crosses val="autoZero"/>
        <c:auto val="1"/>
        <c:lblAlgn val="ctr"/>
        <c:lblOffset val="100"/>
        <c:noMultiLvlLbl val="0"/>
      </c:catAx>
      <c:valAx>
        <c:axId val="84188160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841866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'occ per regione '!$G$57</c:f>
              <c:strCache>
                <c:ptCount val="1"/>
                <c:pt idx="0">
                  <c:v>% donne su occ totale </c:v>
                </c:pt>
              </c:strCache>
            </c:strRef>
          </c:tx>
          <c:invertIfNegative val="0"/>
          <c:cat>
            <c:strRef>
              <c:f>'occ per regione '!$F$58:$F$79</c:f>
              <c:strCache>
                <c:ptCount val="22"/>
                <c:pt idx="0">
                  <c:v>Italia </c:v>
                </c:pt>
                <c:pt idx="1">
                  <c:v>  Piemonte</c:v>
                </c:pt>
                <c:pt idx="2">
                  <c:v>  Valle d'Aosta </c:v>
                </c:pt>
                <c:pt idx="3">
                  <c:v>  Liguria</c:v>
                </c:pt>
                <c:pt idx="4">
                  <c:v>  Lombardia</c:v>
                </c:pt>
                <c:pt idx="5">
                  <c:v> Bolzano</c:v>
                </c:pt>
                <c:pt idx="6">
                  <c:v>Trento</c:v>
                </c:pt>
                <c:pt idx="7">
                  <c:v>  Veneto</c:v>
                </c:pt>
                <c:pt idx="8">
                  <c:v>  Friuli-Venezia Giulia</c:v>
                </c:pt>
                <c:pt idx="9">
                  <c:v>  Emilia-Romagna</c:v>
                </c:pt>
                <c:pt idx="10">
                  <c:v>  Toscana</c:v>
                </c:pt>
                <c:pt idx="11">
                  <c:v>  Umbria</c:v>
                </c:pt>
                <c:pt idx="12">
                  <c:v>  Marche</c:v>
                </c:pt>
                <c:pt idx="13">
                  <c:v>  Lazio</c:v>
                </c:pt>
                <c:pt idx="14">
                  <c:v>  Abruzzo</c:v>
                </c:pt>
                <c:pt idx="15">
                  <c:v>  Molise</c:v>
                </c:pt>
                <c:pt idx="16">
                  <c:v>  Campania</c:v>
                </c:pt>
                <c:pt idx="17">
                  <c:v>  Puglia</c:v>
                </c:pt>
                <c:pt idx="18">
                  <c:v>  Basilicata</c:v>
                </c:pt>
                <c:pt idx="19">
                  <c:v>  Calabria</c:v>
                </c:pt>
                <c:pt idx="20">
                  <c:v>  Sicilia</c:v>
                </c:pt>
                <c:pt idx="21">
                  <c:v>  Sardegna</c:v>
                </c:pt>
              </c:strCache>
            </c:strRef>
          </c:cat>
          <c:val>
            <c:numRef>
              <c:f>'occ per regione '!$G$58:$G$79</c:f>
              <c:numCache>
                <c:formatCode>General</c:formatCode>
                <c:ptCount val="22"/>
                <c:pt idx="0">
                  <c:v>41.852240094160095</c:v>
                </c:pt>
                <c:pt idx="1">
                  <c:v>44.933210591101044</c:v>
                </c:pt>
                <c:pt idx="2">
                  <c:v>46.329676791062596</c:v>
                </c:pt>
                <c:pt idx="3">
                  <c:v>43.442047412025261</c:v>
                </c:pt>
                <c:pt idx="4">
                  <c:v>43.183941397033394</c:v>
                </c:pt>
                <c:pt idx="5">
                  <c:v>45.053609549775722</c:v>
                </c:pt>
                <c:pt idx="6">
                  <c:v>44.204904207931499</c:v>
                </c:pt>
                <c:pt idx="7">
                  <c:v>42.070963696512358</c:v>
                </c:pt>
                <c:pt idx="8">
                  <c:v>43.650642446168689</c:v>
                </c:pt>
                <c:pt idx="9">
                  <c:v>45.153041901927722</c:v>
                </c:pt>
                <c:pt idx="10">
                  <c:v>44.653198016741726</c:v>
                </c:pt>
                <c:pt idx="11">
                  <c:v>44.27584571475353</c:v>
                </c:pt>
                <c:pt idx="12">
                  <c:v>43.506657996937633</c:v>
                </c:pt>
                <c:pt idx="13">
                  <c:v>43.605294295934669</c:v>
                </c:pt>
                <c:pt idx="14">
                  <c:v>39.79844974018107</c:v>
                </c:pt>
                <c:pt idx="15">
                  <c:v>39.885119368156523</c:v>
                </c:pt>
                <c:pt idx="16">
                  <c:v>35.052316251465115</c:v>
                </c:pt>
                <c:pt idx="17">
                  <c:v>35.538638254978487</c:v>
                </c:pt>
                <c:pt idx="18">
                  <c:v>38.186096767825788</c:v>
                </c:pt>
                <c:pt idx="19">
                  <c:v>36.722509305513334</c:v>
                </c:pt>
                <c:pt idx="20">
                  <c:v>35.523960547843025</c:v>
                </c:pt>
                <c:pt idx="21">
                  <c:v>41.327030743804002</c:v>
                </c:pt>
              </c:numCache>
            </c:numRef>
          </c:val>
        </c:ser>
        <c:ser>
          <c:idx val="1"/>
          <c:order val="1"/>
          <c:tx>
            <c:strRef>
              <c:f>'occ per regione '!$H$57</c:f>
              <c:strCache>
                <c:ptCount val="1"/>
                <c:pt idx="0">
                  <c:v>%donne su occ in  agr, silv e pesca</c:v>
                </c:pt>
              </c:strCache>
            </c:strRef>
          </c:tx>
          <c:invertIfNegative val="0"/>
          <c:cat>
            <c:strRef>
              <c:f>'occ per regione '!$F$58:$F$79</c:f>
              <c:strCache>
                <c:ptCount val="22"/>
                <c:pt idx="0">
                  <c:v>Italia </c:v>
                </c:pt>
                <c:pt idx="1">
                  <c:v>  Piemonte</c:v>
                </c:pt>
                <c:pt idx="2">
                  <c:v>  Valle d'Aosta </c:v>
                </c:pt>
                <c:pt idx="3">
                  <c:v>  Liguria</c:v>
                </c:pt>
                <c:pt idx="4">
                  <c:v>  Lombardia</c:v>
                </c:pt>
                <c:pt idx="5">
                  <c:v> Bolzano</c:v>
                </c:pt>
                <c:pt idx="6">
                  <c:v>Trento</c:v>
                </c:pt>
                <c:pt idx="7">
                  <c:v>  Veneto</c:v>
                </c:pt>
                <c:pt idx="8">
                  <c:v>  Friuli-Venezia Giulia</c:v>
                </c:pt>
                <c:pt idx="9">
                  <c:v>  Emilia-Romagna</c:v>
                </c:pt>
                <c:pt idx="10">
                  <c:v>  Toscana</c:v>
                </c:pt>
                <c:pt idx="11">
                  <c:v>  Umbria</c:v>
                </c:pt>
                <c:pt idx="12">
                  <c:v>  Marche</c:v>
                </c:pt>
                <c:pt idx="13">
                  <c:v>  Lazio</c:v>
                </c:pt>
                <c:pt idx="14">
                  <c:v>  Abruzzo</c:v>
                </c:pt>
                <c:pt idx="15">
                  <c:v>  Molise</c:v>
                </c:pt>
                <c:pt idx="16">
                  <c:v>  Campania</c:v>
                </c:pt>
                <c:pt idx="17">
                  <c:v>  Puglia</c:v>
                </c:pt>
                <c:pt idx="18">
                  <c:v>  Basilicata</c:v>
                </c:pt>
                <c:pt idx="19">
                  <c:v>  Calabria</c:v>
                </c:pt>
                <c:pt idx="20">
                  <c:v>  Sicilia</c:v>
                </c:pt>
                <c:pt idx="21">
                  <c:v>  Sardegna</c:v>
                </c:pt>
              </c:strCache>
            </c:strRef>
          </c:cat>
          <c:val>
            <c:numRef>
              <c:f>'occ per regione '!$H$58:$H$79</c:f>
              <c:numCache>
                <c:formatCode>General</c:formatCode>
                <c:ptCount val="22"/>
                <c:pt idx="0">
                  <c:v>27.159728506787335</c:v>
                </c:pt>
                <c:pt idx="1">
                  <c:v>28.37392596420958</c:v>
                </c:pt>
                <c:pt idx="2">
                  <c:v>34.693877551020407</c:v>
                </c:pt>
                <c:pt idx="3">
                  <c:v>27.001862197392924</c:v>
                </c:pt>
                <c:pt idx="4">
                  <c:v>18.525351386000846</c:v>
                </c:pt>
                <c:pt idx="5">
                  <c:v>31.244853143014002</c:v>
                </c:pt>
                <c:pt idx="6">
                  <c:v>17.757999576181394</c:v>
                </c:pt>
                <c:pt idx="7">
                  <c:v>20.824211381442165</c:v>
                </c:pt>
                <c:pt idx="8">
                  <c:v>25.27883479858286</c:v>
                </c:pt>
                <c:pt idx="9">
                  <c:v>29.628320900405708</c:v>
                </c:pt>
                <c:pt idx="10">
                  <c:v>29.066454525271961</c:v>
                </c:pt>
                <c:pt idx="11">
                  <c:v>27.792679078573684</c:v>
                </c:pt>
                <c:pt idx="12">
                  <c:v>27.29455709711846</c:v>
                </c:pt>
                <c:pt idx="13">
                  <c:v>29.954375777685609</c:v>
                </c:pt>
                <c:pt idx="14">
                  <c:v>35.491456917141285</c:v>
                </c:pt>
                <c:pt idx="15">
                  <c:v>40.762052877138416</c:v>
                </c:pt>
                <c:pt idx="16">
                  <c:v>36.086503004392732</c:v>
                </c:pt>
                <c:pt idx="17">
                  <c:v>30.762697468999491</c:v>
                </c:pt>
                <c:pt idx="18">
                  <c:v>36.895658980071047</c:v>
                </c:pt>
                <c:pt idx="19">
                  <c:v>38.471345599924447</c:v>
                </c:pt>
                <c:pt idx="20">
                  <c:v>16.039749363618562</c:v>
                </c:pt>
                <c:pt idx="21">
                  <c:v>13.933064324709235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958272"/>
        <c:axId val="87959808"/>
      </c:barChart>
      <c:catAx>
        <c:axId val="87958272"/>
        <c:scaling>
          <c:orientation val="maxMin"/>
        </c:scaling>
        <c:delete val="0"/>
        <c:axPos val="l"/>
        <c:majorTickMark val="out"/>
        <c:minorTickMark val="none"/>
        <c:tickLblPos val="nextTo"/>
        <c:crossAx val="87959808"/>
        <c:crosses val="autoZero"/>
        <c:auto val="1"/>
        <c:lblAlgn val="ctr"/>
        <c:lblOffset val="100"/>
        <c:noMultiLvlLbl val="0"/>
      </c:catAx>
      <c:valAx>
        <c:axId val="87959808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8795827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0.46465</cdr:x>
      <cdr:y>0.16667</cdr:y>
    </cdr:from>
    <cdr:to>
      <cdr:x>0.58586</cdr:x>
      <cdr:y>0.30303</cdr:y>
    </cdr:to>
    <cdr:sp macro="" textlink="">
      <cdr:nvSpPr>
        <cdr:cNvPr id="10" name="Ovale 9"/>
        <cdr:cNvSpPr/>
      </cdr:nvSpPr>
      <cdr:spPr>
        <a:xfrm xmlns:a="http://schemas.openxmlformats.org/drawingml/2006/main">
          <a:off x="3312368" y="792088"/>
          <a:ext cx="864096" cy="648072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t-IT"/>
        </a:p>
      </cdr:txBody>
    </cdr:sp>
  </cdr:relSizeAnchor>
  <cdr:relSizeAnchor xmlns:cdr="http://schemas.openxmlformats.org/drawingml/2006/chartDrawing">
    <cdr:from>
      <cdr:x>0.22222</cdr:x>
      <cdr:y>0.01617</cdr:y>
    </cdr:from>
    <cdr:to>
      <cdr:x>0.87778</cdr:x>
      <cdr:y>0.19401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1440160" y="72008"/>
          <a:ext cx="4248472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1100" dirty="0" smtClean="0"/>
            <a:t>Tasso di irregolarità  </a:t>
          </a:r>
          <a:r>
            <a:rPr lang="it-IT" dirty="0" smtClean="0"/>
            <a:t>occupati </a:t>
          </a:r>
          <a:r>
            <a:rPr lang="it-IT" dirty="0"/>
            <a:t>in agricoltura </a:t>
          </a:r>
          <a:endParaRPr lang="it-IT" dirty="0" smtClean="0"/>
        </a:p>
        <a:p xmlns:a="http://schemas.openxmlformats.org/drawingml/2006/main">
          <a:r>
            <a:rPr lang="it-IT" dirty="0" smtClean="0"/>
            <a:t>MEDIA </a:t>
          </a:r>
          <a:r>
            <a:rPr lang="it-IT" dirty="0"/>
            <a:t>ITALIA = 22,3% </a:t>
          </a:r>
          <a:endParaRPr lang="it-IT" sz="1100" dirty="0"/>
        </a:p>
      </cdr:txBody>
    </cdr:sp>
  </cdr:relSizeAnchor>
  <cdr:relSizeAnchor xmlns:cdr="http://schemas.openxmlformats.org/drawingml/2006/chartDrawing">
    <cdr:from>
      <cdr:x>0.74444</cdr:x>
      <cdr:y>0.50118</cdr:y>
    </cdr:from>
    <cdr:to>
      <cdr:x>1</cdr:x>
      <cdr:y>0.56585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4824536" y="2232248"/>
          <a:ext cx="165618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it-IT" sz="1100" dirty="0"/>
        </a:p>
      </cdr:txBody>
    </cdr:sp>
  </cdr:relSizeAnchor>
  <cdr:relSizeAnchor xmlns:cdr="http://schemas.openxmlformats.org/drawingml/2006/chartDrawing">
    <cdr:from>
      <cdr:x>0.68889</cdr:x>
      <cdr:y>0.19401</cdr:y>
    </cdr:from>
    <cdr:to>
      <cdr:x>0.98889</cdr:x>
      <cdr:y>0.37185</cdr:y>
    </cdr:to>
    <cdr:sp macro="" textlink="">
      <cdr:nvSpPr>
        <cdr:cNvPr id="4" name="CasellaDiTesto 3"/>
        <cdr:cNvSpPr txBox="1"/>
      </cdr:nvSpPr>
      <cdr:spPr>
        <a:xfrm xmlns:a="http://schemas.openxmlformats.org/drawingml/2006/main">
          <a:off x="4464496" y="864096"/>
          <a:ext cx="1944216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dirty="0" smtClean="0"/>
            <a:t>Investimenti/Occupati (000)</a:t>
          </a:r>
        </a:p>
        <a:p xmlns:a="http://schemas.openxmlformats.org/drawingml/2006/main">
          <a:r>
            <a:rPr lang="it-IT" dirty="0" smtClean="0"/>
            <a:t> </a:t>
          </a:r>
          <a:r>
            <a:rPr lang="it-IT" dirty="0"/>
            <a:t>MEDIA ITALIA  = </a:t>
          </a:r>
          <a:r>
            <a:rPr lang="it-IT" dirty="0" smtClean="0"/>
            <a:t>10,4</a:t>
          </a:r>
          <a:endParaRPr lang="it-IT" sz="1100" dirty="0"/>
        </a:p>
      </cdr:txBody>
    </cdr:sp>
  </cdr:relSizeAnchor>
  <cdr:relSizeAnchor xmlns:cdr="http://schemas.openxmlformats.org/drawingml/2006/chartDrawing">
    <cdr:from>
      <cdr:x>0.32323</cdr:x>
      <cdr:y>0.28788</cdr:y>
    </cdr:from>
    <cdr:to>
      <cdr:x>0.45455</cdr:x>
      <cdr:y>0.42424</cdr:y>
    </cdr:to>
    <cdr:cxnSp macro="">
      <cdr:nvCxnSpPr>
        <cdr:cNvPr id="8" name="Connettore 2 7"/>
        <cdr:cNvCxnSpPr/>
      </cdr:nvCxnSpPr>
      <cdr:spPr>
        <a:xfrm xmlns:a="http://schemas.openxmlformats.org/drawingml/2006/main" flipH="1">
          <a:off x="2304256" y="1368152"/>
          <a:ext cx="936104" cy="64807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0.47475</cdr:x>
      <cdr:y>0.21212</cdr:y>
    </cdr:from>
    <cdr:to>
      <cdr:x>0.59596</cdr:x>
      <cdr:y>0.27273</cdr:y>
    </cdr:to>
    <cdr:sp macro="" textlink="">
      <cdr:nvSpPr>
        <cdr:cNvPr id="9" name="CasellaDiTesto 8"/>
        <cdr:cNvSpPr txBox="1"/>
      </cdr:nvSpPr>
      <cdr:spPr>
        <a:xfrm xmlns:a="http://schemas.openxmlformats.org/drawingml/2006/main">
          <a:off x="3384376" y="1008112"/>
          <a:ext cx="86409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dirty="0" smtClean="0">
              <a:solidFill>
                <a:schemeClr val="bg1"/>
              </a:solidFill>
            </a:rPr>
            <a:t>ITALIA</a:t>
          </a:r>
          <a:endParaRPr lang="it-IT" sz="1100" dirty="0">
            <a:solidFill>
              <a:schemeClr val="bg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6DE53-ABD4-4D51-9E42-62E02C09D560}" type="datetimeFigureOut">
              <a:rPr lang="it-IT" smtClean="0"/>
              <a:t>07/12/2017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EA67D-305A-45C1-9D5F-D968976171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3430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4EB99-DA21-4FFE-88A9-F48C61BB9B6A}" type="datetimeFigureOut">
              <a:rPr lang="it-IT" smtClean="0"/>
              <a:t>07/12/2017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4414D-5284-4EFD-BE97-68BF8B86259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7079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BB56D6-786E-4A95-AEF2-1486D8B0F441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9021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template presentazioni interna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42215"/>
            <a:ext cx="9144000" cy="6643169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D38C-4CB8-42D2-B03C-A828C81762A6}" type="datetimeFigureOut">
              <a:rPr lang="it-IT" smtClean="0"/>
              <a:t>07/12/2017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655DB-EF78-4779-BF0F-AF996BEDC16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D38C-4CB8-42D2-B03C-A828C81762A6}" type="datetimeFigureOut">
              <a:rPr lang="it-IT" smtClean="0"/>
              <a:t>07/12/2017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655DB-EF78-4779-BF0F-AF996BEDC16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D38C-4CB8-42D2-B03C-A828C81762A6}" type="datetimeFigureOut">
              <a:rPr lang="it-IT" smtClean="0"/>
              <a:t>07/12/2017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655DB-EF78-4779-BF0F-AF996BEDC16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9EBE80-7C9D-41DA-855F-9C979619769D}" type="datetimeFigureOut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07/12/2017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43DE45-63C5-47DA-9816-E9B5115A875D}" type="slidenum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4641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4CD1A2-1ED2-415B-B43A-A23BFFC1F795}" type="datetimeFigureOut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07/12/2017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C4F6EB-BB1E-405E-9752-C000C04A3F0D}" type="slidenum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2955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CE5560-4FE4-43E6-82FD-361D49D5FD6F}" type="datetimeFigureOut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07/12/2017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0999B2-CAB8-4997-9069-63AF61EC09CD}" type="slidenum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33625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065CD0-2EB8-4A71-8B6E-7C52DE41BF6F}" type="datetimeFigureOut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07/12/2017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C4F0A7-8A0A-41C8-A2BC-AF98F00745B3}" type="slidenum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007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B2FDF5-DA8B-4F26-858E-F7EDEC7A1457}" type="datetimeFigureOut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07/12/2017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603958-613E-4BE7-84F7-E9A1C0A319A4}" type="slidenum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6864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0ED33B-CAAA-4772-B764-9402EEE136BC}" type="datetimeFigureOut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07/12/2017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03D94E-7F10-48C8-A005-95905D69F451}" type="slidenum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13671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A82E1F-C436-4B42-9746-1B62B64B1789}" type="datetimeFigureOut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07/12/2017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F35EE6-D0BE-4221-8702-8219323B6C8A}" type="slidenum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28278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D76817-EE2F-4F77-828C-17A773251CF0}" type="datetimeFigureOut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07/12/2017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56AD62-FD89-45A1-B09A-63F4E8609F23}" type="slidenum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762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D38C-4CB8-42D2-B03C-A828C81762A6}" type="datetimeFigureOut">
              <a:rPr lang="it-IT" smtClean="0"/>
              <a:t>07/12/2017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655DB-EF78-4779-BF0F-AF996BEDC16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755DA3-4A1D-498D-9507-9ABEFA527CE7}" type="datetimeFigureOut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07/12/2017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EF8178-092A-4B6B-9810-46838284E322}" type="slidenum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53973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0B72A0-5F78-48E6-8860-7121A9D8C9B9}" type="datetimeFigureOut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07/12/2017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727670-5EA1-4787-ABAB-6FAFD8C1BA7A}" type="slidenum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0717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51705C-24E7-46CD-8EF1-C1BF7BBC4720}" type="datetimeFigureOut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07/12/2017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93F5ED-0C43-4009-BBC8-ADD72759990F}" type="slidenum">
              <a:rPr lang="it-IT" altLang="it-IT">
                <a:solidFill>
                  <a:prstClr val="black"/>
                </a:solidFill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altLang="it-IT">
              <a:solidFill>
                <a:prstClr val="black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2233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D38C-4CB8-42D2-B03C-A828C81762A6}" type="datetimeFigureOut">
              <a:rPr lang="it-IT" smtClean="0"/>
              <a:t>07/12/2017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655DB-EF78-4779-BF0F-AF996BEDC16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D38C-4CB8-42D2-B03C-A828C81762A6}" type="datetimeFigureOut">
              <a:rPr lang="it-IT" smtClean="0"/>
              <a:t>07/12/2017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655DB-EF78-4779-BF0F-AF996BEDC16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D38C-4CB8-42D2-B03C-A828C81762A6}" type="datetimeFigureOut">
              <a:rPr lang="it-IT" smtClean="0"/>
              <a:t>07/12/2017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655DB-EF78-4779-BF0F-AF996BEDC16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D38C-4CB8-42D2-B03C-A828C81762A6}" type="datetimeFigureOut">
              <a:rPr lang="it-IT" smtClean="0"/>
              <a:t>07/12/2017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655DB-EF78-4779-BF0F-AF996BEDC16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D38C-4CB8-42D2-B03C-A828C81762A6}" type="datetimeFigureOut">
              <a:rPr lang="it-IT" smtClean="0"/>
              <a:t>07/12/2017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655DB-EF78-4779-BF0F-AF996BEDC16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D38C-4CB8-42D2-B03C-A828C81762A6}" type="datetimeFigureOut">
              <a:rPr lang="it-IT" smtClean="0"/>
              <a:t>07/12/2017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655DB-EF78-4779-BF0F-AF996BEDC16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D38C-4CB8-42D2-B03C-A828C81762A6}" type="datetimeFigureOut">
              <a:rPr lang="it-IT" smtClean="0"/>
              <a:t>07/12/2017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655DB-EF78-4779-BF0F-AF996BEDC16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template presentazioni interna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242215"/>
            <a:ext cx="9144000" cy="6643169"/>
          </a:xfrm>
          <a:prstGeom prst="rect">
            <a:avLst/>
          </a:prstGeom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9D38C-4CB8-42D2-B03C-A828C81762A6}" type="datetimeFigureOut">
              <a:rPr lang="it-IT" smtClean="0"/>
              <a:t>07/12/2017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655DB-EF78-4779-BF0F-AF996BEDC16D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661988"/>
            <a:ext cx="8229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268413"/>
            <a:ext cx="8229600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995913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+mj-lt"/>
          <a:ea typeface="MS PGothic" panose="020B0600070205080204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MS PGothic" panose="020B0600070205080204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MS PGothic" panose="020B0600070205080204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MS PGothic" panose="020B0600070205080204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MS PGothic" panose="020B0600070205080204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903667"/>
            <a:ext cx="8229600" cy="1143000"/>
          </a:xfrm>
        </p:spPr>
        <p:txBody>
          <a:bodyPr>
            <a:noAutofit/>
          </a:bodyPr>
          <a:lstStyle/>
          <a:p>
            <a:pPr lvl="7" algn="ctr" rtl="0">
              <a:spcBef>
                <a:spcPct val="0"/>
              </a:spcBef>
            </a:pPr>
            <a:r>
              <a:rPr lang="it-IT" sz="2400" dirty="0"/>
              <a:t>Specificità del lavoro in agricoltura</a:t>
            </a:r>
            <a:r>
              <a:rPr lang="it-IT" sz="2400" dirty="0" smtClean="0"/>
              <a:t>,</a:t>
            </a:r>
            <a:br>
              <a:rPr lang="it-IT" sz="2400" dirty="0" smtClean="0"/>
            </a:br>
            <a:r>
              <a:rPr lang="it-IT" sz="2400" dirty="0" smtClean="0"/>
              <a:t>fonti </a:t>
            </a:r>
            <a:r>
              <a:rPr lang="it-IT" sz="2400" dirty="0"/>
              <a:t>(e carenze) informative 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 lavoro in agricoltura tra statistiche ufficiali e realtà locali </a:t>
            </a:r>
            <a:b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Caserta, 11 dicembre 2017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Maria Carmela Macrì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1043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Nazionalità</a:t>
            </a:r>
            <a:endParaRPr lang="it-IT" dirty="0"/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850704"/>
              </p:ext>
            </p:extLst>
          </p:nvPr>
        </p:nvGraphicFramePr>
        <p:xfrm>
          <a:off x="683568" y="3933056"/>
          <a:ext cx="568863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9842932"/>
              </p:ext>
            </p:extLst>
          </p:nvPr>
        </p:nvGraphicFramePr>
        <p:xfrm>
          <a:off x="179512" y="1052736"/>
          <a:ext cx="6408712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434606"/>
              </p:ext>
            </p:extLst>
          </p:nvPr>
        </p:nvGraphicFramePr>
        <p:xfrm>
          <a:off x="6444208" y="1988841"/>
          <a:ext cx="2304255" cy="41624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8085"/>
                <a:gridCol w="768085"/>
                <a:gridCol w="768085"/>
              </a:tblGrid>
              <a:tr h="1453499"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smtClean="0">
                          <a:effectLst/>
                        </a:rPr>
                        <a:t>Occupati  stranieri</a:t>
                      </a:r>
                      <a:r>
                        <a:rPr lang="it-IT" sz="1400" u="none" strike="noStrike" baseline="0" dirty="0" smtClean="0">
                          <a:effectLst/>
                        </a:rPr>
                        <a:t> su </a:t>
                      </a:r>
                    </a:p>
                    <a:p>
                      <a:pPr algn="ctr" fontAlgn="b"/>
                      <a:r>
                        <a:rPr lang="it-IT" sz="1400" u="none" strike="noStrike" dirty="0" err="1" smtClean="0">
                          <a:effectLst/>
                        </a:rPr>
                        <a:t>occ</a:t>
                      </a:r>
                      <a:r>
                        <a:rPr lang="it-IT" sz="1400" u="none" strike="noStrike" dirty="0" smtClean="0">
                          <a:effectLst/>
                        </a:rPr>
                        <a:t> tot</a:t>
                      </a:r>
                    </a:p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smtClean="0">
                          <a:effectLst/>
                        </a:rPr>
                        <a:t>Occupati stranieri </a:t>
                      </a:r>
                      <a:r>
                        <a:rPr lang="it-IT" sz="1400" u="none" strike="noStrike" dirty="0">
                          <a:effectLst/>
                        </a:rPr>
                        <a:t>su </a:t>
                      </a:r>
                      <a:r>
                        <a:rPr lang="it-IT" sz="1400" u="none" strike="noStrike" dirty="0" err="1">
                          <a:effectLst/>
                        </a:rPr>
                        <a:t>occ</a:t>
                      </a:r>
                      <a:r>
                        <a:rPr lang="it-IT" sz="1400" u="none" strike="noStrike" dirty="0">
                          <a:effectLst/>
                        </a:rPr>
                        <a:t> </a:t>
                      </a:r>
                      <a:r>
                        <a:rPr lang="it-IT" sz="1400" u="none" strike="noStrike" dirty="0" smtClean="0">
                          <a:effectLst/>
                        </a:rPr>
                        <a:t>in </a:t>
                      </a:r>
                      <a:r>
                        <a:rPr lang="it-IT" sz="1400" u="none" strike="noStrike" dirty="0" err="1" smtClean="0">
                          <a:effectLst/>
                        </a:rPr>
                        <a:t>agr</a:t>
                      </a:r>
                      <a:r>
                        <a:rPr lang="it-IT" sz="1400" u="none" strike="noStrike" dirty="0">
                          <a:effectLst/>
                        </a:rPr>
                        <a:t>. </a:t>
                      </a:r>
                      <a:r>
                        <a:rPr lang="it-IT" sz="1400" u="none" strike="noStrike" dirty="0" err="1" smtClean="0">
                          <a:effectLst/>
                        </a:rPr>
                        <a:t>silv</a:t>
                      </a:r>
                      <a:r>
                        <a:rPr lang="it-IT" sz="1400" u="none" strike="noStrike" dirty="0" smtClean="0">
                          <a:effectLst/>
                        </a:rPr>
                        <a:t> pesca </a:t>
                      </a:r>
                    </a:p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0099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2008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>
                          <a:effectLst/>
                        </a:rPr>
                        <a:t>7,3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6,0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0099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2009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>
                          <a:effectLst/>
                        </a:rPr>
                        <a:t>7,9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8,0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0099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2010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>
                          <a:effectLst/>
                        </a:rPr>
                        <a:t>8,5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9,0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0099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2011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>
                          <a:effectLst/>
                        </a:rPr>
                        <a:t>9,0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10,9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0099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2012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>
                          <a:effectLst/>
                        </a:rPr>
                        <a:t>9,3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12,2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0099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2013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>
                          <a:effectLst/>
                        </a:rPr>
                        <a:t>9,8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12,7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0099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2014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>
                          <a:effectLst/>
                        </a:rPr>
                        <a:t>10,3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14,2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0099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2015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>
                          <a:effectLst/>
                        </a:rPr>
                        <a:t>10,5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15,8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0099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2016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>
                          <a:effectLst/>
                        </a:rPr>
                        <a:t>10,5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</a:rPr>
                        <a:t>16,6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6588224" y="623731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Istat, </a:t>
            </a:r>
            <a:r>
              <a:rPr lang="it-IT" dirty="0" err="1" smtClean="0"/>
              <a:t>RFdL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441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Poche informazioni </a:t>
            </a:r>
            <a:r>
              <a:rPr lang="it-IT" dirty="0" smtClean="0"/>
              <a:t>sull’indotto</a:t>
            </a:r>
            <a:endParaRPr lang="it-IT" dirty="0"/>
          </a:p>
        </p:txBody>
      </p:sp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8442288"/>
              </p:ext>
            </p:extLst>
          </p:nvPr>
        </p:nvGraphicFramePr>
        <p:xfrm>
          <a:off x="179512" y="1340768"/>
          <a:ext cx="4536504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2846532"/>
              </p:ext>
            </p:extLst>
          </p:nvPr>
        </p:nvGraphicFramePr>
        <p:xfrm>
          <a:off x="4788024" y="1556792"/>
          <a:ext cx="4050704" cy="4905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6340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Poche informazioni sulla qualità/condizioni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Tassi di irregolarità</a:t>
            </a:r>
            <a:endParaRPr lang="it-IT" dirty="0"/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8288456"/>
              </p:ext>
            </p:extLst>
          </p:nvPr>
        </p:nvGraphicFramePr>
        <p:xfrm>
          <a:off x="467544" y="2057400"/>
          <a:ext cx="8119243" cy="3747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899592" y="602128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Istat, conti nazionali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9337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Agricoltura e qualità del lavoro</a:t>
            </a:r>
            <a:br>
              <a:rPr lang="it-IT" dirty="0" smtClean="0"/>
            </a:br>
            <a:r>
              <a:rPr lang="it-IT" dirty="0" smtClean="0"/>
              <a:t>Anno 2013</a:t>
            </a:r>
            <a:endParaRPr lang="it-IT" dirty="0"/>
          </a:p>
        </p:txBody>
      </p:sp>
      <p:graphicFrame>
        <p:nvGraphicFramePr>
          <p:cNvPr id="4" name="Segnaposto contenuto 3" title="Investimenti per occupato in agrcoltura e tassio di irregolarità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5326469"/>
              </p:ext>
            </p:extLst>
          </p:nvPr>
        </p:nvGraphicFramePr>
        <p:xfrm>
          <a:off x="1043608" y="1340768"/>
          <a:ext cx="734481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080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400600"/>
          </a:xfrm>
        </p:spPr>
        <p:txBody>
          <a:bodyPr>
            <a:noAutofit/>
          </a:bodyPr>
          <a:lstStyle/>
          <a:p>
            <a:r>
              <a:rPr lang="it-IT" sz="2000" dirty="0" smtClean="0"/>
              <a:t>Istat</a:t>
            </a:r>
          </a:p>
          <a:p>
            <a:pPr marL="457200" lvl="1" indent="0" algn="just">
              <a:buNone/>
            </a:pPr>
            <a:r>
              <a:rPr lang="it-IT" sz="1300" b="1" dirty="0" smtClean="0">
                <a:latin typeface="+mj-lt"/>
                <a:cs typeface="Times New Roman" panose="02020603050405020304" pitchFamily="18" charset="0"/>
              </a:rPr>
              <a:t>Specifiche per  il mondo agricolo</a:t>
            </a:r>
          </a:p>
          <a:p>
            <a:pPr lvl="1" algn="just"/>
            <a:r>
              <a:rPr lang="it-IT" sz="1300" b="1" dirty="0" smtClean="0">
                <a:latin typeface="+mj-lt"/>
                <a:cs typeface="Times New Roman" panose="02020603050405020304" pitchFamily="18" charset="0"/>
              </a:rPr>
              <a:t>Censimento </a:t>
            </a:r>
            <a:r>
              <a:rPr lang="it-IT" sz="1300" b="1" dirty="0">
                <a:latin typeface="+mj-lt"/>
                <a:cs typeface="Times New Roman" panose="02020603050405020304" pitchFamily="18" charset="0"/>
              </a:rPr>
              <a:t>dell’agricoltura</a:t>
            </a:r>
            <a:r>
              <a:rPr lang="it-IT" sz="1300" dirty="0">
                <a:latin typeface="+mj-lt"/>
                <a:cs typeface="Times New Roman" panose="02020603050405020304" pitchFamily="18" charset="0"/>
              </a:rPr>
              <a:t>, manodopera familiare e non nell’universo delle aziende agricole</a:t>
            </a:r>
          </a:p>
          <a:p>
            <a:pPr lvl="1" algn="just"/>
            <a:r>
              <a:rPr lang="it-IT" sz="1300" b="1" dirty="0">
                <a:latin typeface="+mj-lt"/>
                <a:cs typeface="Times New Roman" panose="02020603050405020304" pitchFamily="18" charset="0"/>
              </a:rPr>
              <a:t>Indagine sulla struttura e produzioni delle aziende agricole</a:t>
            </a:r>
            <a:r>
              <a:rPr lang="it-IT" sz="1300" dirty="0">
                <a:latin typeface="+mj-lt"/>
                <a:cs typeface="Times New Roman" panose="02020603050405020304" pitchFamily="18" charset="0"/>
              </a:rPr>
              <a:t>, stima campionaria (nel 2016, campione di 34.485 unità) della manodopera agricola</a:t>
            </a:r>
          </a:p>
          <a:p>
            <a:pPr marL="457200" lvl="1" indent="0" algn="just">
              <a:buNone/>
            </a:pPr>
            <a:r>
              <a:rPr lang="it-IT" sz="1300" b="1" dirty="0" smtClean="0">
                <a:latin typeface="+mj-lt"/>
                <a:cs typeface="Times New Roman" panose="02020603050405020304" pitchFamily="18" charset="0"/>
              </a:rPr>
              <a:t>Di interesse generale</a:t>
            </a:r>
          </a:p>
          <a:p>
            <a:pPr lvl="1" algn="just"/>
            <a:r>
              <a:rPr lang="it-IT" sz="1300" b="1" dirty="0" smtClean="0">
                <a:latin typeface="+mj-lt"/>
                <a:cs typeface="Times New Roman" panose="02020603050405020304" pitchFamily="18" charset="0"/>
              </a:rPr>
              <a:t>Rilevazione </a:t>
            </a:r>
            <a:r>
              <a:rPr lang="it-IT" sz="1300" b="1" dirty="0">
                <a:latin typeface="+mj-lt"/>
                <a:cs typeface="Times New Roman" panose="02020603050405020304" pitchFamily="18" charset="0"/>
              </a:rPr>
              <a:t>sulle forze di lavoro</a:t>
            </a:r>
            <a:r>
              <a:rPr lang="it-IT" sz="1300" dirty="0">
                <a:latin typeface="+mj-lt"/>
                <a:cs typeface="Times New Roman" panose="02020603050405020304" pitchFamily="18" charset="0"/>
              </a:rPr>
              <a:t>, che consiste in un’indagine campionaria realizzata a partire dal 1959, ma profondamente revisionata nel 2004 che viene condotta ogni settimana e coinvolge ogni anno un campione di popolazione di oltre 250 mila famiglie residenti in Italia (per un totale di circa 600 mila individui) distribuite in circa 1.100 comuni italiani</a:t>
            </a:r>
          </a:p>
          <a:p>
            <a:pPr lvl="1" algn="just"/>
            <a:r>
              <a:rPr lang="it-IT" sz="1300" b="1" dirty="0" smtClean="0">
                <a:latin typeface="+mj-lt"/>
                <a:cs typeface="Times New Roman" panose="02020603050405020304" pitchFamily="18" charset="0"/>
              </a:rPr>
              <a:t>Contabilità </a:t>
            </a:r>
            <a:r>
              <a:rPr lang="it-IT" sz="1300" b="1" dirty="0">
                <a:latin typeface="+mj-lt"/>
                <a:cs typeface="Times New Roman" panose="02020603050405020304" pitchFamily="18" charset="0"/>
              </a:rPr>
              <a:t>nazionale, </a:t>
            </a:r>
            <a:r>
              <a:rPr lang="it-IT" sz="1300" dirty="0">
                <a:latin typeface="+mj-lt"/>
                <a:cs typeface="Times New Roman" panose="02020603050405020304" pitchFamily="18" charset="0"/>
              </a:rPr>
              <a:t>stima  che utilizza dati che derivano da rilevazioni Istat, da indagini di fonte esterna, pubblica e privata e da archivi di dati amministrativi, stima tre grandezze: </a:t>
            </a:r>
          </a:p>
          <a:p>
            <a:pPr lvl="2" algn="just"/>
            <a:r>
              <a:rPr lang="it-IT" sz="1300" dirty="0">
                <a:latin typeface="+mj-lt"/>
                <a:cs typeface="Times New Roman" panose="02020603050405020304" pitchFamily="18" charset="0"/>
              </a:rPr>
              <a:t>Occupati: persone, dipendenti e indipendenti, che prestano la propria attività lavorativa presso unità produttive residenti sul territorio economico </a:t>
            </a:r>
          </a:p>
          <a:p>
            <a:pPr lvl="2" algn="just"/>
            <a:r>
              <a:rPr lang="it-IT" sz="1300" dirty="0">
                <a:latin typeface="+mj-lt"/>
              </a:rPr>
              <a:t>Posizioni lavorative, numero dei posti di lavoro indipendentemente dal numero di ore lavorate</a:t>
            </a:r>
          </a:p>
          <a:p>
            <a:pPr lvl="2" algn="just"/>
            <a:r>
              <a:rPr lang="it-IT" sz="1300" dirty="0" smtClean="0">
                <a:latin typeface="+mj-lt"/>
                <a:cs typeface="Times New Roman" panose="02020603050405020304" pitchFamily="18" charset="0"/>
              </a:rPr>
              <a:t>Unità </a:t>
            </a:r>
            <a:r>
              <a:rPr lang="it-IT" sz="1300" dirty="0">
                <a:latin typeface="+mj-lt"/>
                <a:cs typeface="Times New Roman" panose="02020603050405020304" pitchFamily="18" charset="0"/>
              </a:rPr>
              <a:t>di lavoro, posizioni lavorative ricondotte a unità equivalenti a tempo pieno e forniscono una misura del volume di lavoro </a:t>
            </a:r>
          </a:p>
          <a:p>
            <a:r>
              <a:rPr lang="it-IT" sz="2000" dirty="0" smtClean="0"/>
              <a:t>INPS</a:t>
            </a:r>
            <a:endParaRPr lang="it-IT" sz="2000" dirty="0"/>
          </a:p>
          <a:p>
            <a:pPr lvl="1" algn="just"/>
            <a:r>
              <a:rPr lang="it-IT" sz="1300" dirty="0" smtClean="0"/>
              <a:t>per </a:t>
            </a:r>
            <a:r>
              <a:rPr lang="it-IT" sz="1300" dirty="0"/>
              <a:t>la </a:t>
            </a:r>
            <a:r>
              <a:rPr lang="it-IT" sz="1300" b="1" dirty="0"/>
              <a:t>componente autonoma</a:t>
            </a:r>
            <a:r>
              <a:rPr lang="it-IT" sz="1300" dirty="0"/>
              <a:t>, </a:t>
            </a:r>
            <a:r>
              <a:rPr lang="it-IT" sz="1300" dirty="0" smtClean="0"/>
              <a:t>i </a:t>
            </a:r>
            <a:r>
              <a:rPr lang="it-IT" sz="1300" dirty="0"/>
              <a:t>modelli di iscrizione che i lavoratori operanti in agricoltura sono tenuti a presentare all’INPS entro 90 giorni dall’inizio dell’attività, e/o nei modelli di variazione</a:t>
            </a:r>
          </a:p>
          <a:p>
            <a:pPr lvl="1" algn="just"/>
            <a:r>
              <a:rPr lang="it-IT" sz="1300" dirty="0"/>
              <a:t>per i </a:t>
            </a:r>
            <a:r>
              <a:rPr lang="it-IT" sz="1300" b="1" dirty="0"/>
              <a:t>dipendenti</a:t>
            </a:r>
            <a:r>
              <a:rPr lang="it-IT" sz="1300" dirty="0"/>
              <a:t>, le dichiarazioni contenute nei modelli DMAG che i datori di lavori operanti in agricoltura sono tenuti a presentare trimestralmente all’INPS al fine di dichiarare gli operai, a tempo determinato e/o a tempo indeterminato, che hanno lavorato nei singoli mesi del </a:t>
            </a:r>
            <a:r>
              <a:rPr lang="it-IT" sz="1300" dirty="0" smtClean="0"/>
              <a:t>trimestre</a:t>
            </a:r>
            <a:endParaRPr lang="it-IT" sz="130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it-IT" sz="3200" dirty="0" smtClean="0"/>
              <a:t>Riassumendo le fonti 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302940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37849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sz="1900" dirty="0" smtClean="0"/>
              <a:t>Censimento dell’agricoltura = </a:t>
            </a:r>
            <a:r>
              <a:rPr lang="it-IT" sz="1900" dirty="0"/>
              <a:t>3,9 milioni circa (2010) </a:t>
            </a:r>
            <a:r>
              <a:rPr lang="it-IT" sz="1900" dirty="0" smtClean="0"/>
              <a:t>= manodopera familiare 2, </a:t>
            </a:r>
            <a:r>
              <a:rPr lang="it-IT" sz="1900" dirty="0"/>
              <a:t>9 milioni </a:t>
            </a:r>
            <a:r>
              <a:rPr lang="it-IT" sz="1900" dirty="0" smtClean="0"/>
              <a:t>+ non familiare  938 mila</a:t>
            </a:r>
            <a:endParaRPr lang="it-IT" sz="1900" dirty="0"/>
          </a:p>
          <a:p>
            <a:pPr marL="0" indent="0">
              <a:buNone/>
            </a:pPr>
            <a:endParaRPr lang="it-IT" sz="1900" dirty="0" smtClean="0"/>
          </a:p>
          <a:p>
            <a:pPr marL="0" indent="0">
              <a:buNone/>
            </a:pPr>
            <a:r>
              <a:rPr lang="it-IT" sz="1900" dirty="0" smtClean="0"/>
              <a:t>SPA </a:t>
            </a:r>
            <a:r>
              <a:rPr lang="it-IT" sz="1900" dirty="0"/>
              <a:t>= </a:t>
            </a:r>
            <a:r>
              <a:rPr lang="it-IT" sz="1900" dirty="0" smtClean="0"/>
              <a:t>3,6 </a:t>
            </a:r>
            <a:r>
              <a:rPr lang="it-IT" sz="1900" dirty="0"/>
              <a:t>milioni circa (2013</a:t>
            </a:r>
            <a:r>
              <a:rPr lang="it-IT" sz="1900" dirty="0" smtClean="0"/>
              <a:t>) = 2,6 milioni + 1 milione</a:t>
            </a:r>
          </a:p>
          <a:p>
            <a:endParaRPr lang="it-IT" sz="1900" dirty="0"/>
          </a:p>
          <a:p>
            <a:pPr marL="0" indent="0">
              <a:buNone/>
            </a:pPr>
            <a:r>
              <a:rPr lang="it-IT" sz="1900" dirty="0" smtClean="0"/>
              <a:t>RFL = Residenti, occupati in agricoltura 884 mila (2016)</a:t>
            </a:r>
          </a:p>
          <a:p>
            <a:pPr marL="0" indent="0">
              <a:buNone/>
            </a:pPr>
            <a:endParaRPr lang="it-IT" sz="1900" dirty="0" smtClean="0"/>
          </a:p>
          <a:p>
            <a:pPr marL="0" indent="0">
              <a:buNone/>
            </a:pPr>
            <a:r>
              <a:rPr lang="it-IT" sz="1900" dirty="0" smtClean="0"/>
              <a:t>Contabilità </a:t>
            </a:r>
            <a:r>
              <a:rPr lang="it-IT" sz="1900" dirty="0"/>
              <a:t>nazionale (2016)</a:t>
            </a:r>
          </a:p>
          <a:p>
            <a:pPr lvl="1"/>
            <a:r>
              <a:rPr lang="it-IT" sz="1900" dirty="0" smtClean="0"/>
              <a:t>Agricoltura, silvicoltura  e pesca</a:t>
            </a:r>
          </a:p>
          <a:p>
            <a:pPr lvl="2"/>
            <a:r>
              <a:rPr lang="it-IT" sz="1900" dirty="0" smtClean="0"/>
              <a:t>Occupati presso unità produttive residenti nel territorio =918 </a:t>
            </a:r>
            <a:r>
              <a:rPr lang="it-IT" sz="1900" dirty="0"/>
              <a:t>mila; Unità di lavoro = 1.238 mila; Posizione lavorative: 1.668 mila </a:t>
            </a:r>
            <a:endParaRPr lang="it-IT" sz="1900" dirty="0" smtClean="0"/>
          </a:p>
          <a:p>
            <a:pPr lvl="1"/>
            <a:r>
              <a:rPr lang="it-IT" sz="1900" dirty="0" smtClean="0"/>
              <a:t>Industrie </a:t>
            </a:r>
            <a:r>
              <a:rPr lang="it-IT" sz="1900" dirty="0"/>
              <a:t>alimentari, delle bevande e del </a:t>
            </a:r>
            <a:r>
              <a:rPr lang="it-IT" sz="1900" dirty="0" smtClean="0"/>
              <a:t>tabacco</a:t>
            </a:r>
          </a:p>
          <a:p>
            <a:pPr lvl="2"/>
            <a:r>
              <a:rPr lang="it-IT" sz="1900" dirty="0"/>
              <a:t>Occupati </a:t>
            </a:r>
            <a:r>
              <a:rPr lang="it-IT" sz="1900" dirty="0" smtClean="0"/>
              <a:t>=465 </a:t>
            </a:r>
            <a:r>
              <a:rPr lang="it-IT" sz="1900" dirty="0"/>
              <a:t>mila; Unità di lavoro = </a:t>
            </a:r>
            <a:r>
              <a:rPr lang="it-IT" sz="1900" dirty="0" smtClean="0"/>
              <a:t>414 </a:t>
            </a:r>
            <a:r>
              <a:rPr lang="it-IT" sz="1900" dirty="0"/>
              <a:t>mila; Posizione lavorative: </a:t>
            </a:r>
            <a:r>
              <a:rPr lang="it-IT" sz="1900" dirty="0" smtClean="0"/>
              <a:t>486 </a:t>
            </a:r>
            <a:r>
              <a:rPr lang="it-IT" sz="1900" dirty="0"/>
              <a:t>mila </a:t>
            </a:r>
            <a:endParaRPr lang="it-IT" sz="1900" dirty="0" smtClean="0"/>
          </a:p>
          <a:p>
            <a:pPr lvl="2"/>
            <a:endParaRPr lang="it-IT" sz="1900" dirty="0" smtClean="0"/>
          </a:p>
          <a:p>
            <a:endParaRPr lang="it-IT" sz="1900" dirty="0" smtClean="0"/>
          </a:p>
          <a:p>
            <a:pPr marL="0" indent="0">
              <a:buNone/>
            </a:pPr>
            <a:r>
              <a:rPr lang="it-IT" sz="1900" dirty="0" smtClean="0"/>
              <a:t>INPS (2013)</a:t>
            </a:r>
          </a:p>
          <a:p>
            <a:pPr lvl="1"/>
            <a:r>
              <a:rPr lang="it-IT" sz="1900" dirty="0" smtClean="0"/>
              <a:t>Occupati agricolo dipendenti  554 mila</a:t>
            </a:r>
          </a:p>
          <a:p>
            <a:pPr lvl="1"/>
            <a:r>
              <a:rPr lang="it-IT" sz="1900" dirty="0" smtClean="0"/>
              <a:t>Lavoratori agricoli autonomi 458 mila</a:t>
            </a:r>
          </a:p>
          <a:p>
            <a:endParaRPr lang="it-IT" dirty="0" smtClean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it-IT" dirty="0" smtClean="0"/>
              <a:t>Diversi dati dalle diverse fonti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707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L’azienda,  l’impresa, il lavoro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000" dirty="0" smtClean="0"/>
              <a:t>Le diverse fonti colgono aspetti diversi:</a:t>
            </a:r>
          </a:p>
          <a:p>
            <a:pPr marL="0" indent="0">
              <a:buNone/>
            </a:pPr>
            <a:r>
              <a:rPr lang="it-IT" sz="2000" dirty="0" smtClean="0"/>
              <a:t>dalla visione ampia del censimento (e SPA) si passa  a quelle più restrittive:</a:t>
            </a:r>
          </a:p>
          <a:p>
            <a:r>
              <a:rPr lang="it-IT" sz="2000" dirty="0" smtClean="0"/>
              <a:t>della RFL che vuole individuare l’occupazione professionale,  sia dipendente che autonoma ,  </a:t>
            </a:r>
          </a:p>
          <a:p>
            <a:r>
              <a:rPr lang="it-IT" sz="2000" dirty="0" smtClean="0"/>
              <a:t>quella della contabilità nazionale  centrata sull’aspetto strettamente produttivo di valore aggiunto</a:t>
            </a:r>
          </a:p>
          <a:p>
            <a:pPr marL="0" indent="0">
              <a:buNone/>
            </a:pPr>
            <a:endParaRPr lang="it-IT" sz="2000" dirty="0" smtClean="0"/>
          </a:p>
          <a:p>
            <a:pPr marL="0" indent="0">
              <a:buNone/>
            </a:pPr>
            <a:endParaRPr lang="it-IT" sz="2000" dirty="0"/>
          </a:p>
          <a:p>
            <a:pPr marL="0" indent="0">
              <a:buNone/>
            </a:pPr>
            <a:r>
              <a:rPr lang="it-IT" sz="2000" dirty="0" smtClean="0"/>
              <a:t>Al di là delle differenze emergono aspetti comuni:</a:t>
            </a:r>
          </a:p>
          <a:p>
            <a:pPr marL="0" indent="0">
              <a:buNone/>
            </a:pPr>
            <a:endParaRPr lang="it-IT" sz="2000" dirty="0" smtClean="0"/>
          </a:p>
          <a:p>
            <a:pPr marL="0" indent="0">
              <a:buNone/>
            </a:pPr>
            <a:r>
              <a:rPr lang="it-IT" sz="2000" dirty="0" smtClean="0"/>
              <a:t>Stabilizzazione  dell’occupazione  complessiva in agricoltura in termini assoluti e relativi</a:t>
            </a:r>
          </a:p>
          <a:p>
            <a:pPr marL="0" indent="0">
              <a:buNone/>
            </a:pPr>
            <a:r>
              <a:rPr lang="it-IT" sz="2000" dirty="0" smtClean="0"/>
              <a:t>Riduzione della componente autonoma a vantaggio di quella dipendente</a:t>
            </a:r>
          </a:p>
        </p:txBody>
      </p:sp>
    </p:spTree>
    <p:extLst>
      <p:ext uri="{BB962C8B-B14F-4D97-AF65-F5344CB8AC3E}">
        <p14:creationId xmlns:p14="http://schemas.microsoft.com/office/powerpoint/2010/main" val="304150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Scarseggiano informazioni su….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800" dirty="0"/>
              <a:t>Caratteristiche </a:t>
            </a:r>
            <a:r>
              <a:rPr lang="it-IT" sz="2800" dirty="0" smtClean="0"/>
              <a:t> degli occupati, età, educazione formazione, </a:t>
            </a:r>
            <a:r>
              <a:rPr lang="it-IT" sz="2800" dirty="0" err="1" smtClean="0"/>
              <a:t>pluriattività</a:t>
            </a:r>
            <a:r>
              <a:rPr lang="it-IT" sz="2800" dirty="0" smtClean="0"/>
              <a:t> (</a:t>
            </a:r>
            <a:r>
              <a:rPr lang="it-IT" sz="2800" dirty="0" smtClean="0"/>
              <a:t>mobilità territoriale e settoriale)</a:t>
            </a:r>
          </a:p>
          <a:p>
            <a:endParaRPr lang="it-IT" sz="2800" dirty="0" smtClean="0"/>
          </a:p>
          <a:p>
            <a:r>
              <a:rPr lang="it-IT" sz="2800" dirty="0" smtClean="0"/>
              <a:t>Fabbisogni </a:t>
            </a:r>
            <a:r>
              <a:rPr lang="it-IT" sz="2800" dirty="0"/>
              <a:t>del </a:t>
            </a:r>
            <a:r>
              <a:rPr lang="it-IT" sz="2800" dirty="0" smtClean="0"/>
              <a:t>settore, qualifiche, competenze </a:t>
            </a:r>
          </a:p>
          <a:p>
            <a:endParaRPr lang="it-IT" sz="2800" dirty="0" smtClean="0"/>
          </a:p>
          <a:p>
            <a:r>
              <a:rPr lang="it-IT" sz="2800" dirty="0" smtClean="0"/>
              <a:t>Qualità lavoro (retribuzioni effettive)</a:t>
            </a:r>
          </a:p>
          <a:p>
            <a:r>
              <a:rPr lang="it-IT" sz="2800" dirty="0" smtClean="0"/>
              <a:t>Indotto sul territorio</a:t>
            </a:r>
          </a:p>
          <a:p>
            <a:endParaRPr lang="it-IT" sz="2800" dirty="0"/>
          </a:p>
          <a:p>
            <a:endParaRPr lang="it-IT" sz="2800" dirty="0"/>
          </a:p>
        </p:txBody>
      </p:sp>
      <p:sp>
        <p:nvSpPr>
          <p:cNvPr id="4" name="Parentesi graffa chiusa 3"/>
          <p:cNvSpPr/>
          <p:nvPr/>
        </p:nvSpPr>
        <p:spPr>
          <a:xfrm>
            <a:off x="6225901" y="4509120"/>
            <a:ext cx="583399" cy="121774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6948264" y="4379330"/>
            <a:ext cx="20162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Impatto </a:t>
            </a:r>
            <a:r>
              <a:rPr lang="it-IT" dirty="0" smtClean="0"/>
              <a:t>sull’occupazione e sulla </a:t>
            </a:r>
            <a:r>
              <a:rPr lang="it-IT" dirty="0" smtClean="0"/>
              <a:t>qualità della vita nelle aree rurali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0318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67544" y="1700808"/>
            <a:ext cx="8301608" cy="4392488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it-IT" sz="2000" dirty="0" smtClean="0"/>
              <a:t>La nozione economico-contabile di lavoro come fattore produttivo risulta solo in parte appropriata al panorama dell’agricoltura italiana, infatti il lavoro produce:</a:t>
            </a:r>
          </a:p>
          <a:p>
            <a:r>
              <a:rPr lang="it-IT" sz="2000" dirty="0" smtClean="0"/>
              <a:t>valore aggiunto, contabilizzabile, </a:t>
            </a:r>
            <a:r>
              <a:rPr lang="it-IT" sz="2000" dirty="0"/>
              <a:t>se ci muoviamo in un ambito strettamente di </a:t>
            </a:r>
            <a:r>
              <a:rPr lang="it-IT" sz="2000" dirty="0" smtClean="0"/>
              <a:t>scambio commerciale e di mercato</a:t>
            </a:r>
            <a:r>
              <a:rPr lang="it-IT" sz="2000" dirty="0"/>
              <a:t>, </a:t>
            </a:r>
            <a:endParaRPr lang="it-IT" sz="2000" dirty="0" smtClean="0"/>
          </a:p>
          <a:p>
            <a:r>
              <a:rPr lang="it-IT" sz="2000" dirty="0" smtClean="0"/>
              <a:t>altro se crediamo che l’agricoltura abbia altre funzioni oltre a quella produttiva: sociale, paesaggistica, ambientale, culturale</a:t>
            </a:r>
          </a:p>
          <a:p>
            <a:pPr marL="109728" indent="0">
              <a:buNone/>
            </a:pPr>
            <a:r>
              <a:rPr lang="it-IT" sz="2000" dirty="0" smtClean="0"/>
              <a:t>Intanto dobbiamo partire dal presupposto che le persone occupate (a vario titolo) nell’agricoltura italiana non sempre producono </a:t>
            </a:r>
            <a:r>
              <a:rPr lang="it-IT" sz="2000" i="1" dirty="0" smtClean="0"/>
              <a:t>un benessere </a:t>
            </a:r>
            <a:r>
              <a:rPr lang="it-IT" sz="2000" dirty="0" smtClean="0"/>
              <a:t>contabilmente misurabile,  da qui molti equivoci sulla produttività del lavoro in agricoltura</a:t>
            </a:r>
          </a:p>
          <a:p>
            <a:pPr marL="109728" indent="0">
              <a:buNone/>
            </a:pPr>
            <a:endParaRPr lang="it-IT" sz="2100" dirty="0"/>
          </a:p>
          <a:p>
            <a:pPr marL="109728" indent="0">
              <a:buNone/>
            </a:pPr>
            <a:endParaRPr lang="it-IT" sz="2100" dirty="0" smtClean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827584" y="620688"/>
            <a:ext cx="7653536" cy="1143000"/>
          </a:xfrm>
        </p:spPr>
        <p:txBody>
          <a:bodyPr>
            <a:normAutofit/>
          </a:bodyPr>
          <a:lstStyle/>
          <a:p>
            <a:r>
              <a:rPr lang="it-IT" sz="2800" dirty="0" smtClean="0"/>
              <a:t>Riflessione su lavoro e l’occupazione in agricoltura 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56863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dirty="0" smtClean="0"/>
              <a:t>Considerazioni conclusive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Utile approfondimenti per casi studio territoriali o di filiera in grado di superare i limiti informativi e la frammentazione delle fonti</a:t>
            </a:r>
          </a:p>
          <a:p>
            <a:r>
              <a:rPr lang="it-IT" sz="2800" dirty="0" smtClean="0"/>
              <a:t>Reinterpretare la specificità dell’agricoltura per rafforzare le politiche volte a migliorare la qualità del lavoro, dal contrasto al lavoro nero alla formazione professionale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86953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55576" y="1916832"/>
            <a:ext cx="7560840" cy="3082347"/>
          </a:xfrm>
        </p:spPr>
        <p:txBody>
          <a:bodyPr/>
          <a:lstStyle/>
          <a:p>
            <a:r>
              <a:rPr lang="it-IT" sz="2400" dirty="0" smtClean="0"/>
              <a:t>Specificità: </a:t>
            </a:r>
            <a:r>
              <a:rPr lang="it-IT" sz="2400" dirty="0"/>
              <a:t>Caratteristiche </a:t>
            </a:r>
            <a:r>
              <a:rPr lang="it-IT" sz="2400" dirty="0" smtClean="0"/>
              <a:t>e dinamiche dell’occupazione in agricoltura </a:t>
            </a:r>
          </a:p>
          <a:p>
            <a:r>
              <a:rPr lang="it-IT" sz="2400" dirty="0" smtClean="0"/>
              <a:t>Le fonti di informazione e le diverse misure dell’occupazione</a:t>
            </a:r>
          </a:p>
          <a:p>
            <a:r>
              <a:rPr lang="it-IT" sz="2400" dirty="0" smtClean="0"/>
              <a:t>Riflessioni su impresa, quantità e qualità del lavoro in agricoltura</a:t>
            </a:r>
            <a:endParaRPr lang="it-IT" sz="2400" dirty="0"/>
          </a:p>
          <a:p>
            <a:r>
              <a:rPr lang="it-IT" sz="2400" dirty="0" smtClean="0"/>
              <a:t>Considerazioni conclusive</a:t>
            </a:r>
          </a:p>
          <a:p>
            <a:endParaRPr lang="it-IT" dirty="0" smtClean="0"/>
          </a:p>
        </p:txBody>
      </p:sp>
      <p:pic>
        <p:nvPicPr>
          <p:cNvPr id="4" name="Picture 2" descr="LOGO PER CARTA INTESTAT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65735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440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Picture 2" descr="C:\Users\macri\Pictures\Varie\0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9158" y="-290514"/>
            <a:ext cx="11160126" cy="7440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1115616" y="2783461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 smtClean="0">
                <a:solidFill>
                  <a:srgbClr val="FFFF00"/>
                </a:solidFill>
              </a:rPr>
              <a:t>Grazie per l’attenzione</a:t>
            </a:r>
          </a:p>
          <a:p>
            <a:pPr algn="ctr"/>
            <a:r>
              <a:rPr lang="it-IT" sz="3600" dirty="0" smtClean="0">
                <a:solidFill>
                  <a:srgbClr val="FFFF00"/>
                </a:solidFill>
              </a:rPr>
              <a:t>mariacarmela.macri@crea.gov.it</a:t>
            </a:r>
            <a:endParaRPr lang="it-IT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65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98564" y="660073"/>
            <a:ext cx="8229600" cy="1143000"/>
          </a:xfrm>
        </p:spPr>
        <p:txBody>
          <a:bodyPr/>
          <a:lstStyle/>
          <a:p>
            <a:r>
              <a:rPr lang="it-IT" dirty="0" smtClean="0"/>
              <a:t>Ruolo del settore sull’economia complessiva</a:t>
            </a:r>
            <a:br>
              <a:rPr lang="it-IT" dirty="0" smtClean="0"/>
            </a:br>
            <a:r>
              <a:rPr lang="it-IT" dirty="0" smtClean="0"/>
              <a:t>(Andamento e incidenza degli occupati in agricoltura)</a:t>
            </a:r>
            <a:br>
              <a:rPr lang="it-IT" dirty="0" smtClean="0"/>
            </a:br>
            <a:endParaRPr lang="it-IT" dirty="0"/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6531365"/>
              </p:ext>
            </p:extLst>
          </p:nvPr>
        </p:nvGraphicFramePr>
        <p:xfrm>
          <a:off x="0" y="1772816"/>
          <a:ext cx="4546848" cy="3701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1255342"/>
              </p:ext>
            </p:extLst>
          </p:nvPr>
        </p:nvGraphicFramePr>
        <p:xfrm>
          <a:off x="4427984" y="1700808"/>
          <a:ext cx="4536504" cy="3951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909711" y="5802344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Incidenza occupati in </a:t>
            </a:r>
            <a:r>
              <a:rPr lang="it-IT" dirty="0" err="1" smtClean="0"/>
              <a:t>agr</a:t>
            </a:r>
            <a:r>
              <a:rPr lang="it-IT" dirty="0" smtClean="0"/>
              <a:t> su tot = nel 2016  in </a:t>
            </a:r>
            <a:r>
              <a:rPr lang="it-IT" dirty="0" smtClean="0"/>
              <a:t>Contabilità </a:t>
            </a:r>
            <a:r>
              <a:rPr lang="it-IT" dirty="0"/>
              <a:t>3,7</a:t>
            </a:r>
            <a:r>
              <a:rPr lang="it-IT" dirty="0" smtClean="0"/>
              <a:t>% nelle </a:t>
            </a:r>
            <a:r>
              <a:rPr lang="it-IT" dirty="0" err="1" smtClean="0"/>
              <a:t>FdL</a:t>
            </a:r>
            <a:r>
              <a:rPr lang="it-IT" dirty="0" smtClean="0"/>
              <a:t> 3,9%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67544" y="163809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Conti nazionali 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6912260" y="145342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RFdL</a:t>
            </a:r>
            <a:r>
              <a:rPr lang="it-IT" dirty="0" smtClean="0"/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5768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Specificità 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  <a:p>
            <a:endParaRPr lang="it-IT" dirty="0" smtClean="0"/>
          </a:p>
        </p:txBody>
      </p:sp>
      <p:sp>
        <p:nvSpPr>
          <p:cNvPr id="4" name="Ovale 3"/>
          <p:cNvSpPr/>
          <p:nvPr/>
        </p:nvSpPr>
        <p:spPr>
          <a:xfrm>
            <a:off x="484483" y="1556792"/>
            <a:ext cx="4032448" cy="27003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Sociali  (più dal lato dell’offerta): </a:t>
            </a:r>
            <a:r>
              <a:rPr lang="it-IT" dirty="0"/>
              <a:t>l’importanza del lavoro  familiare che condiziona gli obiettivi </a:t>
            </a:r>
            <a:r>
              <a:rPr lang="it-IT" dirty="0" smtClean="0"/>
              <a:t>aziendali, </a:t>
            </a:r>
            <a:r>
              <a:rPr lang="it-IT" dirty="0" err="1" smtClean="0"/>
              <a:t>pluriattività</a:t>
            </a:r>
            <a:endParaRPr lang="it-IT" dirty="0"/>
          </a:p>
          <a:p>
            <a:pPr algn="ctr"/>
            <a:endParaRPr lang="it-IT" dirty="0"/>
          </a:p>
        </p:txBody>
      </p:sp>
      <p:sp>
        <p:nvSpPr>
          <p:cNvPr id="5" name="Ovale 4"/>
          <p:cNvSpPr/>
          <p:nvPr/>
        </p:nvSpPr>
        <p:spPr>
          <a:xfrm>
            <a:off x="4499992" y="3284984"/>
            <a:ext cx="4104456" cy="288032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Tecniche (più dal lato della domanda): </a:t>
            </a:r>
            <a:r>
              <a:rPr lang="it-IT" dirty="0"/>
              <a:t>polivalenza, discontinuità, stagionalità</a:t>
            </a:r>
          </a:p>
        </p:txBody>
      </p:sp>
    </p:spTree>
    <p:extLst>
      <p:ext uri="{BB962C8B-B14F-4D97-AF65-F5344CB8AC3E}">
        <p14:creationId xmlns:p14="http://schemas.microsoft.com/office/powerpoint/2010/main" val="128890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dirty="0" smtClean="0"/>
              <a:t>Manodopera familiare e non familiare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  <a:p>
            <a:endParaRPr lang="it-IT" dirty="0" smtClean="0"/>
          </a:p>
        </p:txBody>
      </p:sp>
      <p:sp>
        <p:nvSpPr>
          <p:cNvPr id="4" name="Ovale 3"/>
          <p:cNvSpPr/>
          <p:nvPr/>
        </p:nvSpPr>
        <p:spPr>
          <a:xfrm>
            <a:off x="484483" y="1556792"/>
            <a:ext cx="3511453" cy="208823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Manodopera familiare</a:t>
            </a:r>
          </a:p>
          <a:p>
            <a:pPr algn="ctr"/>
            <a:r>
              <a:rPr lang="it-IT" dirty="0" smtClean="0"/>
              <a:t>2.550.931</a:t>
            </a:r>
            <a:endParaRPr lang="it-IT" dirty="0"/>
          </a:p>
          <a:p>
            <a:pPr algn="ctr"/>
            <a:endParaRPr lang="it-IT" dirty="0"/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96841"/>
              </p:ext>
            </p:extLst>
          </p:nvPr>
        </p:nvGraphicFramePr>
        <p:xfrm>
          <a:off x="4283968" y="1196752"/>
          <a:ext cx="477497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5940152" y="618230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Fonte: SPA 2013</a:t>
            </a:r>
            <a:endParaRPr lang="it-IT" dirty="0"/>
          </a:p>
        </p:txBody>
      </p:sp>
      <p:sp>
        <p:nvSpPr>
          <p:cNvPr id="9" name="Ovale 8"/>
          <p:cNvSpPr/>
          <p:nvPr/>
        </p:nvSpPr>
        <p:spPr>
          <a:xfrm>
            <a:off x="644818" y="3978323"/>
            <a:ext cx="3375907" cy="201622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Altra Manodopera</a:t>
            </a:r>
          </a:p>
          <a:p>
            <a:pPr algn="ctr"/>
            <a:r>
              <a:rPr lang="it-IT" dirty="0" smtClean="0"/>
              <a:t>1.008.150</a:t>
            </a:r>
          </a:p>
          <a:p>
            <a:pPr algn="ctr"/>
            <a:endParaRPr lang="it-IT" dirty="0" smtClean="0"/>
          </a:p>
          <a:p>
            <a:pPr algn="ctr"/>
            <a:endParaRPr lang="it-IT" dirty="0"/>
          </a:p>
          <a:p>
            <a:pPr algn="ctr"/>
            <a:endParaRPr lang="it-IT" dirty="0"/>
          </a:p>
        </p:txBody>
      </p:sp>
      <p:graphicFrame>
        <p:nvGraphicFramePr>
          <p:cNvPr id="17" name="Tabel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599641"/>
              </p:ext>
            </p:extLst>
          </p:nvPr>
        </p:nvGraphicFramePr>
        <p:xfrm>
          <a:off x="899592" y="5397632"/>
          <a:ext cx="3312368" cy="12998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0320"/>
                <a:gridCol w="432048"/>
              </a:tblGrid>
              <a:tr h="235331">
                <a:tc>
                  <a:txBody>
                    <a:bodyPr/>
                    <a:lstStyle/>
                    <a:p>
                      <a:pPr algn="r" fontAlgn="ctr"/>
                      <a:r>
                        <a:rPr lang="it-IT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Lavoratori a tempo indeterminato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u="none" strike="noStrike">
                          <a:solidFill>
                            <a:schemeClr val="bg1"/>
                          </a:solidFill>
                          <a:effectLst/>
                        </a:rPr>
                        <a:t>6,8</a:t>
                      </a:r>
                      <a:endParaRPr lang="it-IT" sz="1600" b="0" i="0" u="none" strike="noStrike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</a:tr>
              <a:tr h="295872">
                <a:tc>
                  <a:txBody>
                    <a:bodyPr/>
                    <a:lstStyle/>
                    <a:p>
                      <a:pPr algn="r" fontAlgn="ctr"/>
                      <a:r>
                        <a:rPr lang="it-IT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Lavoratori a tempo determinato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8,5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</a:tr>
              <a:tr h="221776">
                <a:tc>
                  <a:txBody>
                    <a:bodyPr/>
                    <a:lstStyle/>
                    <a:p>
                      <a:pPr algn="r" fontAlgn="ctr"/>
                      <a:r>
                        <a:rPr lang="it-IT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Manodopera saltuaria 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70,8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</a:tr>
              <a:tr h="430507">
                <a:tc>
                  <a:txBody>
                    <a:bodyPr/>
                    <a:lstStyle/>
                    <a:p>
                      <a:pPr algn="r" fontAlgn="ctr"/>
                      <a:r>
                        <a:rPr lang="it-IT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Manodopera non assunta </a:t>
                      </a:r>
                      <a:r>
                        <a:rPr lang="it-IT" sz="16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dall'azienda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13,8</a:t>
                      </a:r>
                      <a:endParaRPr lang="it-IT" sz="16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62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6" grpId="0">
        <p:bldAsOne/>
      </p:bldGraphic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47859" y="908720"/>
            <a:ext cx="8229600" cy="940966"/>
          </a:xfrm>
        </p:spPr>
        <p:txBody>
          <a:bodyPr/>
          <a:lstStyle/>
          <a:p>
            <a:r>
              <a:rPr lang="it-IT" dirty="0" smtClean="0"/>
              <a:t>Un altro punto di vista (il sorpasso della componente dipendente)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638303"/>
              </p:ext>
            </p:extLst>
          </p:nvPr>
        </p:nvGraphicFramePr>
        <p:xfrm>
          <a:off x="323528" y="1844824"/>
          <a:ext cx="4032448" cy="29851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8589448"/>
              </p:ext>
            </p:extLst>
          </p:nvPr>
        </p:nvGraphicFramePr>
        <p:xfrm>
          <a:off x="4283968" y="1916832"/>
          <a:ext cx="4572000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683568" y="5037427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ISTAT, Rilevazione Forze di Lavoro</a:t>
            </a:r>
            <a:endParaRPr lang="it-IT" sz="16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4932040" y="5037427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INPS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971600" y="5697873"/>
            <a:ext cx="67851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Il lavoro familiare è importante per l’agricoltura </a:t>
            </a:r>
            <a:r>
              <a:rPr lang="it-IT" dirty="0" smtClean="0"/>
              <a:t>italiana….</a:t>
            </a:r>
            <a:endParaRPr lang="it-IT" dirty="0"/>
          </a:p>
          <a:p>
            <a:r>
              <a:rPr lang="it-IT" dirty="0" smtClean="0"/>
              <a:t> ….cresce  </a:t>
            </a:r>
            <a:r>
              <a:rPr lang="it-IT" dirty="0"/>
              <a:t>la componente professionale </a:t>
            </a:r>
          </a:p>
        </p:txBody>
      </p:sp>
    </p:spTree>
    <p:extLst>
      <p:ext uri="{BB962C8B-B14F-4D97-AF65-F5344CB8AC3E}">
        <p14:creationId xmlns:p14="http://schemas.microsoft.com/office/powerpoint/2010/main" val="1230168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it-IT" sz="3600" dirty="0" smtClean="0"/>
              <a:t>Aspetti territoriali </a:t>
            </a:r>
            <a:r>
              <a:rPr lang="it-IT" sz="1400" dirty="0" smtClean="0"/>
              <a:t/>
            </a:r>
            <a:br>
              <a:rPr lang="it-IT" sz="1400" dirty="0" smtClean="0"/>
            </a:br>
            <a:r>
              <a:rPr lang="it-IT" sz="1600" b="0" dirty="0" smtClean="0"/>
              <a:t>La distribuzione e l’incidenza degli occupati in agricoltura silvi, e pesca  - Anno 2016 </a:t>
            </a:r>
            <a:endParaRPr lang="it-IT" sz="1600" b="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8504545"/>
              </p:ext>
            </p:extLst>
          </p:nvPr>
        </p:nvGraphicFramePr>
        <p:xfrm>
          <a:off x="395536" y="177281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7007552"/>
              </p:ext>
            </p:extLst>
          </p:nvPr>
        </p:nvGraphicFramePr>
        <p:xfrm>
          <a:off x="107504" y="1340768"/>
          <a:ext cx="4572000" cy="4960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433328"/>
              </p:ext>
            </p:extLst>
          </p:nvPr>
        </p:nvGraphicFramePr>
        <p:xfrm>
          <a:off x="3995936" y="1340768"/>
          <a:ext cx="4572000" cy="5043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0378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8958"/>
          </a:xfrm>
        </p:spPr>
        <p:txBody>
          <a:bodyPr/>
          <a:lstStyle/>
          <a:p>
            <a:r>
              <a:rPr lang="it-IT" dirty="0" smtClean="0"/>
              <a:t>Poche informazioni sulle caratteristiche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847319"/>
              </p:ext>
            </p:extLst>
          </p:nvPr>
        </p:nvGraphicFramePr>
        <p:xfrm>
          <a:off x="323527" y="1268760"/>
          <a:ext cx="5328667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6156176" y="1556792"/>
            <a:ext cx="24482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Il genere </a:t>
            </a:r>
          </a:p>
          <a:p>
            <a:r>
              <a:rPr lang="it-IT" dirty="0" smtClean="0"/>
              <a:t>Donne/Uomini = 27% (42% tot economia)</a:t>
            </a:r>
          </a:p>
          <a:p>
            <a:endParaRPr lang="it-IT" dirty="0"/>
          </a:p>
          <a:p>
            <a:r>
              <a:rPr lang="it-IT" dirty="0" smtClean="0"/>
              <a:t>Differenze  </a:t>
            </a:r>
            <a:r>
              <a:rPr lang="it-IT" dirty="0"/>
              <a:t>regionali notevoli nell’incidenza delle </a:t>
            </a:r>
            <a:r>
              <a:rPr lang="it-IT" dirty="0" smtClean="0"/>
              <a:t>donne: </a:t>
            </a:r>
            <a:r>
              <a:rPr lang="it-IT" dirty="0"/>
              <a:t>dal 13% della Sardegna al 40% del </a:t>
            </a:r>
            <a:r>
              <a:rPr lang="it-IT" dirty="0" smtClean="0"/>
              <a:t>Molise</a:t>
            </a:r>
          </a:p>
          <a:p>
            <a:r>
              <a:rPr lang="it-IT" dirty="0" smtClean="0"/>
              <a:t>Nell’economia complessiva meno accentuate dal 35% della Campania al 46% della Valle d’Aosta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5148064" y="6278226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Anno 2016 (RFL)</a:t>
            </a:r>
          </a:p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4763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Classi </a:t>
            </a:r>
            <a:r>
              <a:rPr lang="it-IT" dirty="0"/>
              <a:t>di età </a:t>
            </a:r>
            <a:r>
              <a:rPr lang="it-IT" dirty="0" smtClean="0"/>
              <a:t>(solo </a:t>
            </a:r>
            <a:r>
              <a:rPr lang="it-IT" dirty="0"/>
              <a:t>3) 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0328665"/>
              </p:ext>
            </p:extLst>
          </p:nvPr>
        </p:nvGraphicFramePr>
        <p:xfrm>
          <a:off x="1043608" y="1916832"/>
          <a:ext cx="7416824" cy="3993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5446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za struttura">
  <a:themeElements>
    <a:clrScheme name="Ruralan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3467"/>
      </a:accent1>
      <a:accent2>
        <a:srgbClr val="AE1E47"/>
      </a:accent2>
      <a:accent3>
        <a:srgbClr val="59AF47"/>
      </a:accent3>
      <a:accent4>
        <a:srgbClr val="A5D05F"/>
      </a:accent4>
      <a:accent5>
        <a:srgbClr val="0073AE"/>
      </a:accent5>
      <a:accent6>
        <a:srgbClr val="F8B64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4333</TotalTime>
  <Words>1045</Words>
  <Application>Microsoft Office PowerPoint</Application>
  <PresentationFormat>Presentazione su schermo (4:3)</PresentationFormat>
  <Paragraphs>169</Paragraphs>
  <Slides>20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20</vt:i4>
      </vt:variant>
    </vt:vector>
  </HeadingPairs>
  <TitlesOfParts>
    <vt:vector size="22" baseType="lpstr">
      <vt:lpstr>Tema di Office</vt:lpstr>
      <vt:lpstr>Personalizza struttura</vt:lpstr>
      <vt:lpstr>Specificità del lavoro in agricoltura, fonti (e carenze) informative   Il lavoro in agricoltura tra statistiche ufficiali e realtà locali  Caserta, 11 dicembre 2017  Maria Carmela Macrì</vt:lpstr>
      <vt:lpstr>Presentazione standard di PowerPoint</vt:lpstr>
      <vt:lpstr>Ruolo del settore sull’economia complessiva (Andamento e incidenza degli occupati in agricoltura) </vt:lpstr>
      <vt:lpstr>Specificità </vt:lpstr>
      <vt:lpstr>Manodopera familiare e non familiare</vt:lpstr>
      <vt:lpstr>Un altro punto di vista (il sorpasso della componente dipendente)</vt:lpstr>
      <vt:lpstr>Aspetti territoriali  La distribuzione e l’incidenza degli occupati in agricoltura silvi, e pesca  - Anno 2016 </vt:lpstr>
      <vt:lpstr>Poche informazioni sulle caratteristiche</vt:lpstr>
      <vt:lpstr>Classi di età (solo 3) </vt:lpstr>
      <vt:lpstr>Nazionalità</vt:lpstr>
      <vt:lpstr>Poche informazioni sull’indotto</vt:lpstr>
      <vt:lpstr> Poche informazioni sulla qualità/condizioni</vt:lpstr>
      <vt:lpstr>Agricoltura e qualità del lavoro Anno 2013</vt:lpstr>
      <vt:lpstr>Riassumendo le fonti </vt:lpstr>
      <vt:lpstr>Diversi dati dalle diverse fonti </vt:lpstr>
      <vt:lpstr>L’azienda,  l’impresa, il lavoro</vt:lpstr>
      <vt:lpstr>Scarseggiano informazioni su….</vt:lpstr>
      <vt:lpstr>Riflessione su lavoro e l’occupazione in agricoltura </vt:lpstr>
      <vt:lpstr>Considerazioni conclusive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Roberta Ruberto</dc:creator>
  <cp:lastModifiedBy>Maria Carmela Macri</cp:lastModifiedBy>
  <cp:revision>219</cp:revision>
  <cp:lastPrinted>2017-12-07T15:15:04Z</cp:lastPrinted>
  <dcterms:created xsi:type="dcterms:W3CDTF">2016-09-26T08:08:53Z</dcterms:created>
  <dcterms:modified xsi:type="dcterms:W3CDTF">2017-12-07T15:17:33Z</dcterms:modified>
</cp:coreProperties>
</file>